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Nunito"/>
      <p:regular r:id="rId36"/>
      <p:bold r:id="rId37"/>
      <p:italic r:id="rId38"/>
      <p:boldItalic r:id="rId39"/>
    </p:embeddedFont>
    <p:embeddedFont>
      <p:font typeface="Maven Pr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380A93-70A8-459E-B7E2-55D0431129FA}">
  <a:tblStyle styleId="{4A380A93-70A8-459E-B7E2-55D0431129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1"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1d20f39c8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11d20f39c8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1bb533657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1bb533657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1c4a162f1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11c4a162f1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1800"/>
              </a:spcBef>
              <a:spcAft>
                <a:spcPts val="0"/>
              </a:spcAft>
              <a:buClr>
                <a:schemeClr val="dk1"/>
              </a:buClr>
              <a:buSzPts val="1100"/>
              <a:buFont typeface="Arial"/>
              <a:buNone/>
            </a:pPr>
            <a:r>
              <a:rPr b="1" lang="es" sz="1400">
                <a:solidFill>
                  <a:schemeClr val="dk1"/>
                </a:solidFill>
              </a:rPr>
              <a:t>Desarrollo </a:t>
            </a:r>
            <a:r>
              <a:rPr b="1" lang="es" sz="900">
                <a:solidFill>
                  <a:schemeClr val="dk1"/>
                </a:solidFill>
              </a:rPr>
              <a:t>filmina 12</a:t>
            </a:r>
            <a:endParaRPr b="1" sz="900">
              <a:solidFill>
                <a:schemeClr val="dk1"/>
              </a:solidFill>
            </a:endParaRPr>
          </a:p>
          <a:p>
            <a:pPr indent="0" lvl="0" marL="0" rtl="0" algn="l">
              <a:spcBef>
                <a:spcPts val="600"/>
              </a:spcBef>
              <a:spcAft>
                <a:spcPts val="0"/>
              </a:spcAft>
              <a:buClr>
                <a:schemeClr val="dk1"/>
              </a:buClr>
              <a:buSzPts val="1100"/>
              <a:buFont typeface="Arial"/>
              <a:buNone/>
            </a:pPr>
            <a:r>
              <a:rPr lang="es" sz="1200">
                <a:solidFill>
                  <a:schemeClr val="dk1"/>
                </a:solidFill>
              </a:rPr>
              <a:t>• Ahora una vez definido los objetivos específicos del proyecto y para entender las necesidades del mismo, pasamos al desarrollo con los diferentes </a:t>
            </a:r>
            <a:r>
              <a:rPr lang="es" sz="1200">
                <a:solidFill>
                  <a:srgbClr val="1F1F1F"/>
                </a:solidFill>
                <a:highlight>
                  <a:srgbClr val="FFFFFF"/>
                </a:highlight>
              </a:rPr>
              <a:t>procesos comunes que se utilizan para informar el enfoque</a:t>
            </a:r>
            <a:r>
              <a:rPr lang="es" sz="1200">
                <a:solidFill>
                  <a:schemeClr val="dk1"/>
                </a:solidFill>
              </a:rPr>
              <a:t> del análisis de datos, que consiste en:</a:t>
            </a:r>
            <a:endParaRPr sz="1200">
              <a:solidFill>
                <a:schemeClr val="dk1"/>
              </a:solidFill>
            </a:endParaRPr>
          </a:p>
          <a:p>
            <a:pPr indent="-304800" lvl="0" marL="457200" rtl="0" algn="l">
              <a:spcBef>
                <a:spcPts val="1000"/>
              </a:spcBef>
              <a:spcAft>
                <a:spcPts val="0"/>
              </a:spcAft>
              <a:buClr>
                <a:schemeClr val="dk1"/>
              </a:buClr>
              <a:buSzPts val="1200"/>
              <a:buChar char="●"/>
            </a:pPr>
            <a:r>
              <a:rPr b="1" lang="es" sz="1200">
                <a:solidFill>
                  <a:schemeClr val="dk1"/>
                </a:solidFill>
              </a:rPr>
              <a:t>Obtener</a:t>
            </a:r>
            <a:r>
              <a:rPr lang="es" sz="1200">
                <a:solidFill>
                  <a:schemeClr val="dk1"/>
                </a:solidFill>
              </a:rPr>
              <a:t> o </a:t>
            </a:r>
            <a:r>
              <a:rPr b="1" lang="es" sz="1200">
                <a:solidFill>
                  <a:srgbClr val="1F1F1F"/>
                </a:solidFill>
                <a:highlight>
                  <a:srgbClr val="FFFFFF"/>
                </a:highlight>
              </a:rPr>
              <a:t>descubrir </a:t>
            </a:r>
            <a:r>
              <a:rPr lang="es" sz="1200">
                <a:solidFill>
                  <a:schemeClr val="dk1"/>
                </a:solidFill>
              </a:rPr>
              <a:t>los datos en bruto, </a:t>
            </a:r>
            <a:r>
              <a:rPr lang="es" sz="1200">
                <a:solidFill>
                  <a:srgbClr val="1F1F1F"/>
                </a:solidFill>
                <a:highlight>
                  <a:srgbClr val="FFFFFF"/>
                </a:highlight>
              </a:rPr>
              <a:t>manteniendo el objetivo principal que ayudará a dar sentido a los datos con los que se está trabajando.</a:t>
            </a:r>
            <a:endParaRPr sz="1200">
              <a:solidFill>
                <a:srgbClr val="1F1F1F"/>
              </a:solidFill>
              <a:highlight>
                <a:srgbClr val="FFFFFF"/>
              </a:highlight>
            </a:endParaRPr>
          </a:p>
          <a:p>
            <a:pPr indent="-304800" lvl="0" marL="457200" rtl="0" algn="just">
              <a:lnSpc>
                <a:spcPct val="150000"/>
              </a:lnSpc>
              <a:spcBef>
                <a:spcPts val="1400"/>
              </a:spcBef>
              <a:spcAft>
                <a:spcPts val="0"/>
              </a:spcAft>
              <a:buClr>
                <a:schemeClr val="dk1"/>
              </a:buClr>
              <a:buSzPts val="1200"/>
              <a:buFont typeface="Roboto Serif"/>
              <a:buChar char="●"/>
            </a:pPr>
            <a:r>
              <a:rPr lang="es" sz="1200">
                <a:solidFill>
                  <a:schemeClr val="dk1"/>
                </a:solidFill>
              </a:rPr>
              <a:t>Luego </a:t>
            </a:r>
            <a:r>
              <a:rPr b="1" lang="es" sz="1200">
                <a:solidFill>
                  <a:schemeClr val="dk1"/>
                </a:solidFill>
              </a:rPr>
              <a:t>Preparar o </a:t>
            </a:r>
            <a:r>
              <a:rPr b="1" lang="es" sz="1200">
                <a:solidFill>
                  <a:schemeClr val="dk1"/>
                </a:solidFill>
                <a:highlight>
                  <a:srgbClr val="FFFFFF"/>
                </a:highlight>
              </a:rPr>
              <a:t>Estructurar</a:t>
            </a:r>
            <a:r>
              <a:rPr lang="es" sz="1200">
                <a:solidFill>
                  <a:schemeClr val="dk1"/>
                </a:solidFill>
                <a:highlight>
                  <a:srgbClr val="FFFFFF"/>
                </a:highlight>
              </a:rPr>
              <a:t> los datos sin procesar </a:t>
            </a:r>
            <a:r>
              <a:rPr lang="es" sz="1200">
                <a:solidFill>
                  <a:schemeClr val="dk1"/>
                </a:solidFill>
              </a:rPr>
              <a:t>que consiste en</a:t>
            </a:r>
            <a:r>
              <a:rPr lang="es" sz="1200">
                <a:solidFill>
                  <a:schemeClr val="dk1"/>
                </a:solidFill>
                <a:highlight>
                  <a:srgbClr val="FFFFFF"/>
                </a:highlight>
              </a:rPr>
              <a:t>:</a:t>
            </a:r>
            <a:endParaRPr sz="1200">
              <a:solidFill>
                <a:schemeClr val="dk1"/>
              </a:solidFill>
              <a:highlight>
                <a:srgbClr val="FFFFFF"/>
              </a:highlight>
            </a:endParaRPr>
          </a:p>
          <a:p>
            <a:pPr indent="-304800" lvl="0" marL="914400" rtl="0" algn="just">
              <a:lnSpc>
                <a:spcPct val="150000"/>
              </a:lnSpc>
              <a:spcBef>
                <a:spcPts val="0"/>
              </a:spcBef>
              <a:spcAft>
                <a:spcPts val="0"/>
              </a:spcAft>
              <a:buClr>
                <a:schemeClr val="dk1"/>
              </a:buClr>
              <a:buSzPts val="1200"/>
              <a:buChar char="➔"/>
            </a:pPr>
            <a:r>
              <a:rPr lang="es" sz="1200">
                <a:solidFill>
                  <a:schemeClr val="dk1"/>
                </a:solidFill>
                <a:highlight>
                  <a:srgbClr val="FFFFFF"/>
                </a:highlight>
              </a:rPr>
              <a:t>organizarlos.</a:t>
            </a:r>
            <a:endParaRPr b="1" sz="1200">
              <a:solidFill>
                <a:schemeClr val="dk1"/>
              </a:solidFill>
            </a:endParaRPr>
          </a:p>
          <a:p>
            <a:pPr indent="-304800" lvl="0" marL="914400" rtl="0" algn="l">
              <a:spcBef>
                <a:spcPts val="0"/>
              </a:spcBef>
              <a:spcAft>
                <a:spcPts val="0"/>
              </a:spcAft>
              <a:buClr>
                <a:schemeClr val="dk1"/>
              </a:buClr>
              <a:buSzPts val="1200"/>
              <a:buChar char="➔"/>
            </a:pPr>
            <a:r>
              <a:rPr lang="es" sz="1200">
                <a:solidFill>
                  <a:schemeClr val="dk1"/>
                </a:solidFill>
              </a:rPr>
              <a:t>normalizarlos según el formato predeterminado o </a:t>
            </a:r>
            <a:r>
              <a:rPr lang="es" sz="1200">
                <a:solidFill>
                  <a:schemeClr val="dk1"/>
                </a:solidFill>
                <a:highlight>
                  <a:srgbClr val="FFFFFF"/>
                </a:highlight>
              </a:rPr>
              <a:t>para cierto propósito</a:t>
            </a:r>
            <a:r>
              <a:rPr lang="es" sz="1200">
                <a:solidFill>
                  <a:schemeClr val="dk1"/>
                </a:solidFill>
              </a:rPr>
              <a:t>. </a:t>
            </a:r>
            <a:endParaRPr sz="1200">
              <a:solidFill>
                <a:schemeClr val="dk1"/>
              </a:solidFill>
            </a:endParaRPr>
          </a:p>
          <a:p>
            <a:pPr indent="-304800" lvl="0" marL="914400" rtl="0" algn="just">
              <a:lnSpc>
                <a:spcPct val="150000"/>
              </a:lnSpc>
              <a:spcBef>
                <a:spcPts val="1000"/>
              </a:spcBef>
              <a:spcAft>
                <a:spcPts val="0"/>
              </a:spcAft>
              <a:buClr>
                <a:schemeClr val="dk1"/>
              </a:buClr>
              <a:buSzPts val="1200"/>
              <a:buChar char="➔"/>
            </a:pPr>
            <a:r>
              <a:rPr lang="es" sz="1200">
                <a:solidFill>
                  <a:schemeClr val="dk1"/>
                </a:solidFill>
              </a:rPr>
              <a:t>Incluir los datos que faltan o incompletos,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b="1" lang="es" sz="1200">
                <a:solidFill>
                  <a:schemeClr val="dk1"/>
                </a:solidFill>
              </a:rPr>
              <a:t>Limpiar</a:t>
            </a:r>
            <a:r>
              <a:rPr lang="es" sz="1200">
                <a:solidFill>
                  <a:schemeClr val="dk1"/>
                </a:solidFill>
              </a:rPr>
              <a:t> o </a:t>
            </a:r>
            <a:r>
              <a:rPr b="1" lang="es" sz="1200">
                <a:solidFill>
                  <a:schemeClr val="dk1"/>
                </a:solidFill>
              </a:rPr>
              <a:t>depurar</a:t>
            </a:r>
            <a:r>
              <a:rPr lang="es" sz="1200">
                <a:solidFill>
                  <a:schemeClr val="dk1"/>
                </a:solidFill>
              </a:rPr>
              <a:t> los datos que consiste en el proceso de: </a:t>
            </a:r>
            <a:endParaRPr sz="1200">
              <a:solidFill>
                <a:schemeClr val="dk1"/>
              </a:solidFill>
            </a:endParaRPr>
          </a:p>
          <a:p>
            <a:pPr indent="-304800" lvl="0" marL="914400" rtl="0" algn="just">
              <a:lnSpc>
                <a:spcPct val="150000"/>
              </a:lnSpc>
              <a:spcBef>
                <a:spcPts val="1400"/>
              </a:spcBef>
              <a:spcAft>
                <a:spcPts val="0"/>
              </a:spcAft>
              <a:buClr>
                <a:schemeClr val="dk1"/>
              </a:buClr>
              <a:buSzPts val="1200"/>
              <a:buChar char="➔"/>
            </a:pPr>
            <a:r>
              <a:rPr lang="es" sz="1200">
                <a:solidFill>
                  <a:schemeClr val="dk1"/>
                </a:solidFill>
                <a:highlight>
                  <a:srgbClr val="FFFFFF"/>
                </a:highlight>
              </a:rPr>
              <a:t>asegurarse de que los datos estén lo más libres de errores posibles.</a:t>
            </a:r>
            <a:endParaRPr sz="1200">
              <a:solidFill>
                <a:schemeClr val="dk1"/>
              </a:solidFill>
              <a:highlight>
                <a:srgbClr val="FFFFFF"/>
              </a:highlight>
            </a:endParaRPr>
          </a:p>
          <a:p>
            <a:pPr indent="-304800" lvl="0" marL="914400" rtl="0" algn="l">
              <a:spcBef>
                <a:spcPts val="0"/>
              </a:spcBef>
              <a:spcAft>
                <a:spcPts val="0"/>
              </a:spcAft>
              <a:buClr>
                <a:schemeClr val="dk1"/>
              </a:buClr>
              <a:buSzPts val="1200"/>
              <a:buChar char="➔"/>
            </a:pPr>
            <a:r>
              <a:rPr lang="es" sz="1200">
                <a:solidFill>
                  <a:schemeClr val="dk1"/>
                </a:solidFill>
              </a:rPr>
              <a:t>corregir errores en estos </a:t>
            </a:r>
            <a:r>
              <a:rPr lang="es" sz="1200">
                <a:solidFill>
                  <a:schemeClr val="dk1"/>
                </a:solidFill>
                <a:highlight>
                  <a:srgbClr val="FFFFFF"/>
                </a:highlight>
              </a:rPr>
              <a:t>que podrían distorsionar o dañar el valor del análisis</a:t>
            </a:r>
            <a:endParaRPr sz="1200">
              <a:solidFill>
                <a:schemeClr val="dk1"/>
              </a:solidFill>
              <a:highlight>
                <a:srgbClr val="FFFFFF"/>
              </a:highlight>
            </a:endParaRPr>
          </a:p>
          <a:p>
            <a:pPr indent="-304800" lvl="0" marL="914400" rtl="0" algn="just">
              <a:lnSpc>
                <a:spcPct val="150000"/>
              </a:lnSpc>
              <a:spcBef>
                <a:spcPts val="1400"/>
              </a:spcBef>
              <a:spcAft>
                <a:spcPts val="0"/>
              </a:spcAft>
              <a:buClr>
                <a:schemeClr val="dk1"/>
              </a:buClr>
              <a:buSzPts val="1200"/>
              <a:buChar char="➔"/>
            </a:pPr>
            <a:r>
              <a:rPr lang="es" sz="1200">
                <a:solidFill>
                  <a:schemeClr val="dk1"/>
                </a:solidFill>
                <a:highlight>
                  <a:srgbClr val="FFFFFF"/>
                </a:highlight>
              </a:rPr>
              <a:t>estandarizar entradas</a:t>
            </a:r>
            <a:endParaRPr sz="1200">
              <a:solidFill>
                <a:schemeClr val="dk1"/>
              </a:solidFill>
              <a:highlight>
                <a:srgbClr val="FFFFFF"/>
              </a:highlight>
            </a:endParaRPr>
          </a:p>
          <a:p>
            <a:pPr indent="-304800" lvl="0" marL="914400" rtl="0" algn="just">
              <a:lnSpc>
                <a:spcPct val="150000"/>
              </a:lnSpc>
              <a:spcBef>
                <a:spcPts val="1400"/>
              </a:spcBef>
              <a:spcAft>
                <a:spcPts val="0"/>
              </a:spcAft>
              <a:buClr>
                <a:schemeClr val="dk1"/>
              </a:buClr>
              <a:buSzPts val="1200"/>
              <a:buChar char="➔"/>
            </a:pPr>
            <a:r>
              <a:rPr lang="es" sz="1200">
                <a:solidFill>
                  <a:schemeClr val="dk1"/>
                </a:solidFill>
                <a:highlight>
                  <a:srgbClr val="FFFFFF"/>
                </a:highlight>
              </a:rPr>
              <a:t>eliminar celdas vacías</a:t>
            </a:r>
            <a:endParaRPr sz="1200">
              <a:solidFill>
                <a:schemeClr val="dk1"/>
              </a:solidFill>
              <a:highlight>
                <a:srgbClr val="FFFFFF"/>
              </a:highlight>
            </a:endParaRPr>
          </a:p>
          <a:p>
            <a:pPr indent="-304800" lvl="0" marL="914400" rtl="0" algn="just">
              <a:lnSpc>
                <a:spcPct val="150000"/>
              </a:lnSpc>
              <a:spcBef>
                <a:spcPts val="1400"/>
              </a:spcBef>
              <a:spcAft>
                <a:spcPts val="0"/>
              </a:spcAft>
              <a:buClr>
                <a:schemeClr val="dk1"/>
              </a:buClr>
              <a:buSzPts val="1200"/>
              <a:buChar char="➔"/>
            </a:pPr>
            <a:r>
              <a:rPr lang="es" sz="1200">
                <a:solidFill>
                  <a:schemeClr val="dk1"/>
                </a:solidFill>
                <a:highlight>
                  <a:srgbClr val="FFFFFF"/>
                </a:highlight>
              </a:rPr>
              <a:t>eliminar filas vacías</a:t>
            </a:r>
            <a:endParaRPr sz="1200">
              <a:solidFill>
                <a:schemeClr val="dk1"/>
              </a:solidFill>
            </a:endParaRPr>
          </a:p>
          <a:p>
            <a:pPr indent="-304800" lvl="0" marL="914400" rtl="0" algn="l">
              <a:spcBef>
                <a:spcPts val="0"/>
              </a:spcBef>
              <a:spcAft>
                <a:spcPts val="0"/>
              </a:spcAft>
              <a:buClr>
                <a:schemeClr val="dk1"/>
              </a:buClr>
              <a:buSzPts val="1200"/>
              <a:buChar char="➔"/>
            </a:pPr>
            <a:r>
              <a:rPr lang="es" sz="1200">
                <a:solidFill>
                  <a:schemeClr val="dk1"/>
                </a:solidFill>
              </a:rPr>
              <a:t>y eliminar datos o </a:t>
            </a:r>
            <a:r>
              <a:rPr lang="es" sz="1200">
                <a:solidFill>
                  <a:schemeClr val="dk1"/>
                </a:solidFill>
                <a:highlight>
                  <a:srgbClr val="FFFFFF"/>
                </a:highlight>
              </a:rPr>
              <a:t>valores </a:t>
            </a:r>
            <a:r>
              <a:rPr lang="es" sz="1200">
                <a:solidFill>
                  <a:schemeClr val="dk1"/>
                </a:solidFill>
              </a:rPr>
              <a:t>atípicos.</a:t>
            </a:r>
            <a:endParaRPr sz="1200">
              <a:solidFill>
                <a:schemeClr val="dk1"/>
              </a:solidFill>
            </a:endParaRPr>
          </a:p>
          <a:p>
            <a:pPr indent="0" lvl="0" marL="719999" rtl="0" algn="l">
              <a:spcBef>
                <a:spcPts val="300"/>
              </a:spcBef>
              <a:spcAft>
                <a:spcPts val="0"/>
              </a:spcAft>
              <a:buClr>
                <a:schemeClr val="dk1"/>
              </a:buClr>
              <a:buSzPts val="1100"/>
              <a:buFont typeface="Arial"/>
              <a:buNone/>
            </a:pPr>
            <a:r>
              <a:rPr lang="es" sz="1200">
                <a:solidFill>
                  <a:schemeClr val="dk1"/>
                </a:solidFill>
              </a:rPr>
              <a:t> Ejemplo:</a:t>
            </a:r>
            <a:endParaRPr sz="1200">
              <a:solidFill>
                <a:schemeClr val="dk1"/>
              </a:solidFill>
            </a:endParaRPr>
          </a:p>
          <a:p>
            <a:pPr indent="0" lvl="0" marL="719999" rtl="0" algn="l">
              <a:spcBef>
                <a:spcPts val="300"/>
              </a:spcBef>
              <a:spcAft>
                <a:spcPts val="0"/>
              </a:spcAft>
              <a:buClr>
                <a:schemeClr val="dk1"/>
              </a:buClr>
              <a:buSzPts val="1100"/>
              <a:buFont typeface="Arial"/>
              <a:buNone/>
            </a:pPr>
            <a:r>
              <a:rPr lang="es" sz="1200">
                <a:solidFill>
                  <a:schemeClr val="dk1"/>
                </a:solidFill>
              </a:rPr>
              <a:t> • Cambiar todos los valores de fecha a un formato estándar común.</a:t>
            </a:r>
            <a:endParaRPr sz="1200">
              <a:solidFill>
                <a:schemeClr val="dk1"/>
              </a:solidFill>
            </a:endParaRPr>
          </a:p>
          <a:p>
            <a:pPr indent="0" lvl="0" marL="719999" rtl="0" algn="l">
              <a:spcBef>
                <a:spcPts val="300"/>
              </a:spcBef>
              <a:spcAft>
                <a:spcPts val="0"/>
              </a:spcAft>
              <a:buClr>
                <a:schemeClr val="dk1"/>
              </a:buClr>
              <a:buSzPts val="1100"/>
              <a:buFont typeface="Arial"/>
              <a:buNone/>
            </a:pPr>
            <a:r>
              <a:rPr lang="es" sz="1200">
                <a:solidFill>
                  <a:schemeClr val="dk1"/>
                </a:solidFill>
              </a:rPr>
              <a:t> • Corregir las faltas de ortografía o los espacios adicionales.</a:t>
            </a:r>
            <a:endParaRPr sz="1200">
              <a:solidFill>
                <a:schemeClr val="dk1"/>
              </a:solidFill>
            </a:endParaRPr>
          </a:p>
          <a:p>
            <a:pPr indent="0" lvl="0" marL="719999" rtl="0" algn="l">
              <a:spcBef>
                <a:spcPts val="300"/>
              </a:spcBef>
              <a:spcAft>
                <a:spcPts val="0"/>
              </a:spcAft>
              <a:buClr>
                <a:schemeClr val="dk1"/>
              </a:buClr>
              <a:buSzPts val="1100"/>
              <a:buFont typeface="Arial"/>
              <a:buNone/>
            </a:pPr>
            <a:r>
              <a:rPr lang="es" sz="1200">
                <a:solidFill>
                  <a:schemeClr val="dk1"/>
                </a:solidFill>
              </a:rPr>
              <a:t> • Corregir inexactitudes matemáticas o eliminar comas de números grandes.</a:t>
            </a:r>
            <a:endParaRPr sz="1200">
              <a:solidFill>
                <a:schemeClr val="dk1"/>
              </a:solidFill>
            </a:endParaRPr>
          </a:p>
          <a:p>
            <a:pPr indent="-304800" lvl="0" marL="457200" rtl="0" algn="l">
              <a:spcBef>
                <a:spcPts val="1000"/>
              </a:spcBef>
              <a:spcAft>
                <a:spcPts val="0"/>
              </a:spcAft>
              <a:buClr>
                <a:schemeClr val="dk1"/>
              </a:buClr>
              <a:buSzPts val="1200"/>
              <a:buChar char="●"/>
            </a:pPr>
            <a:r>
              <a:rPr lang="es" sz="1200">
                <a:solidFill>
                  <a:schemeClr val="dk1"/>
                </a:solidFill>
              </a:rPr>
              <a:t>luego el </a:t>
            </a:r>
            <a:r>
              <a:rPr b="1" lang="es" sz="1200">
                <a:solidFill>
                  <a:schemeClr val="dk1"/>
                </a:solidFill>
              </a:rPr>
              <a:t>Análisis preliminar</a:t>
            </a:r>
            <a:r>
              <a:rPr lang="es" sz="1200">
                <a:solidFill>
                  <a:schemeClr val="dk1"/>
                </a:solidFill>
              </a:rPr>
              <a:t> o </a:t>
            </a:r>
            <a:r>
              <a:rPr b="1" lang="es" sz="1200">
                <a:solidFill>
                  <a:schemeClr val="dk1"/>
                </a:solidFill>
              </a:rPr>
              <a:t>exploración de datos</a:t>
            </a:r>
            <a:r>
              <a:rPr lang="es" sz="1200">
                <a:solidFill>
                  <a:schemeClr val="dk1"/>
                </a:solidFill>
              </a:rPr>
              <a:t> </a:t>
            </a:r>
            <a:endParaRPr sz="1200">
              <a:solidFill>
                <a:schemeClr val="dk1"/>
              </a:solidFill>
            </a:endParaRPr>
          </a:p>
          <a:p>
            <a:pPr indent="-304800" lvl="0" marL="914400" rtl="0" algn="l">
              <a:spcBef>
                <a:spcPts val="0"/>
              </a:spcBef>
              <a:spcAft>
                <a:spcPts val="0"/>
              </a:spcAft>
              <a:buClr>
                <a:schemeClr val="dk1"/>
              </a:buClr>
              <a:buSzPts val="1200"/>
              <a:buChar char="➔"/>
            </a:pPr>
            <a:r>
              <a:rPr lang="es" sz="1200">
                <a:solidFill>
                  <a:schemeClr val="dk1"/>
                </a:solidFill>
              </a:rPr>
              <a:t>para obtener una comprensión inicial de los datos mediante estadísticas descriptivas y herramientas de visualización de los mismos</a:t>
            </a:r>
            <a:endParaRPr sz="1200">
              <a:solidFill>
                <a:schemeClr val="dk1"/>
              </a:solidFill>
            </a:endParaRPr>
          </a:p>
          <a:p>
            <a:pPr indent="-304800" lvl="0" marL="914400" rtl="0" algn="l">
              <a:spcBef>
                <a:spcPts val="1000"/>
              </a:spcBef>
              <a:spcAft>
                <a:spcPts val="0"/>
              </a:spcAft>
              <a:buClr>
                <a:schemeClr val="dk1"/>
              </a:buClr>
              <a:buSzPts val="1200"/>
              <a:buChar char="➔"/>
            </a:pPr>
            <a:r>
              <a:rPr lang="es" sz="1200">
                <a:solidFill>
                  <a:schemeClr val="dk1"/>
                </a:solidFill>
              </a:rPr>
              <a:t>para identificar patrones interesantes que se puedan estudiar o utilizar,</a:t>
            </a:r>
            <a:endParaRPr sz="1200">
              <a:solidFill>
                <a:schemeClr val="dk1"/>
              </a:solidFill>
            </a:endParaRPr>
          </a:p>
          <a:p>
            <a:pPr indent="-304800" lvl="0" marL="914400" rtl="0" algn="l">
              <a:spcBef>
                <a:spcPts val="1000"/>
              </a:spcBef>
              <a:spcAft>
                <a:spcPts val="0"/>
              </a:spcAft>
              <a:buClr>
                <a:schemeClr val="dk1"/>
              </a:buClr>
              <a:buSzPts val="1200"/>
              <a:buChar char="➔"/>
            </a:pPr>
            <a:r>
              <a:rPr lang="es" sz="1200">
                <a:solidFill>
                  <a:schemeClr val="dk1"/>
                </a:solidFill>
              </a:rPr>
              <a:t>para planificar otras estrategias para su modelado</a:t>
            </a:r>
            <a:endParaRPr sz="1200">
              <a:solidFill>
                <a:schemeClr val="dk1"/>
              </a:solidFill>
            </a:endParaRPr>
          </a:p>
          <a:p>
            <a:pPr indent="-304800" lvl="0" marL="914400" rtl="0" algn="just">
              <a:lnSpc>
                <a:spcPct val="150000"/>
              </a:lnSpc>
              <a:spcBef>
                <a:spcPts val="1400"/>
              </a:spcBef>
              <a:spcAft>
                <a:spcPts val="0"/>
              </a:spcAft>
              <a:buClr>
                <a:schemeClr val="dk1"/>
              </a:buClr>
              <a:buSzPts val="1200"/>
              <a:buChar char="➔"/>
            </a:pPr>
            <a:r>
              <a:rPr lang="es" sz="1200">
                <a:solidFill>
                  <a:schemeClr val="dk1"/>
                </a:solidFill>
                <a:highlight>
                  <a:srgbClr val="FFFFFF"/>
                </a:highlight>
              </a:rPr>
              <a:t>agregar valores de otros conjuntos de datos</a:t>
            </a:r>
            <a:endParaRPr sz="1200">
              <a:solidFill>
                <a:schemeClr val="dk1"/>
              </a:solidFill>
            </a:endParaRPr>
          </a:p>
          <a:p>
            <a:pPr indent="0" lvl="0" marL="914400" rtl="0" algn="l">
              <a:spcBef>
                <a:spcPts val="300"/>
              </a:spcBef>
              <a:spcAft>
                <a:spcPts val="0"/>
              </a:spcAft>
              <a:buClr>
                <a:schemeClr val="dk1"/>
              </a:buClr>
              <a:buSzPts val="1100"/>
              <a:buFont typeface="Arial"/>
              <a:buNone/>
            </a:pPr>
            <a:r>
              <a:t/>
            </a:r>
            <a:endParaRPr sz="1200">
              <a:solidFill>
                <a:schemeClr val="dk1"/>
              </a:solidFill>
            </a:endParaRPr>
          </a:p>
          <a:p>
            <a:pPr indent="-304800" lvl="0" marL="457200" rtl="0" algn="l">
              <a:spcBef>
                <a:spcPts val="300"/>
              </a:spcBef>
              <a:spcAft>
                <a:spcPts val="0"/>
              </a:spcAft>
              <a:buClr>
                <a:schemeClr val="dk1"/>
              </a:buClr>
              <a:buSzPts val="1200"/>
              <a:buChar char="●"/>
            </a:pPr>
            <a:r>
              <a:rPr b="1" lang="es" sz="1200">
                <a:solidFill>
                  <a:schemeClr val="dk1"/>
                </a:solidFill>
              </a:rPr>
              <a:t>Modelar datos</a:t>
            </a:r>
            <a:r>
              <a:rPr lang="es" sz="1200">
                <a:solidFill>
                  <a:schemeClr val="dk1"/>
                </a:solidFill>
              </a:rPr>
              <a:t> con técnicas de machine learning, como:</a:t>
            </a:r>
            <a:endParaRPr sz="1200">
              <a:solidFill>
                <a:schemeClr val="dk1"/>
              </a:solidFill>
            </a:endParaRPr>
          </a:p>
          <a:p>
            <a:pPr indent="-304800" lvl="0" marL="914400" rtl="0" algn="l">
              <a:spcBef>
                <a:spcPts val="1000"/>
              </a:spcBef>
              <a:spcAft>
                <a:spcPts val="0"/>
              </a:spcAft>
              <a:buClr>
                <a:schemeClr val="dk1"/>
              </a:buClr>
              <a:buSzPts val="1200"/>
              <a:buChar char="➔"/>
            </a:pPr>
            <a:r>
              <a:rPr lang="es" sz="1200">
                <a:solidFill>
                  <a:schemeClr val="dk1"/>
                </a:solidFill>
              </a:rPr>
              <a:t> la asociación, clasificación y agrupación, que se aplican al conjunto de datos de entrenamiento.</a:t>
            </a:r>
            <a:endParaRPr sz="1200">
              <a:solidFill>
                <a:schemeClr val="dk1"/>
              </a:solidFill>
            </a:endParaRPr>
          </a:p>
          <a:p>
            <a:pPr indent="-304800" lvl="0" marL="914400" rtl="0" algn="just">
              <a:lnSpc>
                <a:spcPct val="150000"/>
              </a:lnSpc>
              <a:spcBef>
                <a:spcPts val="1800"/>
              </a:spcBef>
              <a:spcAft>
                <a:spcPts val="0"/>
              </a:spcAft>
              <a:buClr>
                <a:schemeClr val="dk1"/>
              </a:buClr>
              <a:buSzPts val="1200"/>
              <a:buChar char="➔"/>
            </a:pPr>
            <a:r>
              <a:rPr lang="es" sz="1200">
                <a:solidFill>
                  <a:schemeClr val="dk1"/>
                </a:solidFill>
                <a:highlight>
                  <a:srgbClr val="FFFFFF"/>
                </a:highlight>
              </a:rPr>
              <a:t>mediante procesos automatizados y requiere algunas habilidades de programación.</a:t>
            </a:r>
            <a:endParaRPr sz="1200">
              <a:solidFill>
                <a:schemeClr val="dk1"/>
              </a:solidFill>
            </a:endParaRPr>
          </a:p>
          <a:p>
            <a:pPr indent="-304800" lvl="0" marL="457200" rtl="0" algn="l">
              <a:spcBef>
                <a:spcPts val="0"/>
              </a:spcBef>
              <a:spcAft>
                <a:spcPts val="0"/>
              </a:spcAft>
              <a:buClr>
                <a:schemeClr val="dk1"/>
              </a:buClr>
              <a:buSzPts val="1200"/>
              <a:buChar char="●"/>
            </a:pPr>
            <a:r>
              <a:rPr b="1" lang="es" sz="1200">
                <a:solidFill>
                  <a:schemeClr val="dk1"/>
                </a:solidFill>
                <a:highlight>
                  <a:srgbClr val="FFFFFF"/>
                </a:highlight>
              </a:rPr>
              <a:t>Publicación o Comunicar</a:t>
            </a:r>
            <a:r>
              <a:rPr lang="es" sz="1200">
                <a:solidFill>
                  <a:schemeClr val="dk1"/>
                </a:solidFill>
              </a:rPr>
              <a:t> consiste en:</a:t>
            </a:r>
            <a:endParaRPr sz="1200">
              <a:solidFill>
                <a:schemeClr val="dk1"/>
              </a:solidFill>
            </a:endParaRPr>
          </a:p>
          <a:p>
            <a:pPr indent="-304800" lvl="0" marL="914400" rtl="0" algn="just">
              <a:lnSpc>
                <a:spcPct val="150000"/>
              </a:lnSpc>
              <a:spcBef>
                <a:spcPts val="1800"/>
              </a:spcBef>
              <a:spcAft>
                <a:spcPts val="0"/>
              </a:spcAft>
              <a:buClr>
                <a:schemeClr val="dk1"/>
              </a:buClr>
              <a:buSzPts val="1200"/>
              <a:buChar char="➔"/>
            </a:pPr>
            <a:r>
              <a:rPr lang="es" sz="1200">
                <a:solidFill>
                  <a:schemeClr val="dk1"/>
                </a:solidFill>
                <a:highlight>
                  <a:srgbClr val="FFFFFF"/>
                </a:highlight>
              </a:rPr>
              <a:t>colocar en el formato que se prefiera para compartirlo con otros miembros de la organización con fines de análisis.</a:t>
            </a:r>
            <a:endParaRPr sz="1200">
              <a:solidFill>
                <a:schemeClr val="dk1"/>
              </a:solidFill>
              <a:highlight>
                <a:srgbClr val="FFFFFF"/>
              </a:highlight>
            </a:endParaRPr>
          </a:p>
          <a:p>
            <a:pPr indent="-304800" lvl="0" marL="914400" rtl="0" algn="just">
              <a:lnSpc>
                <a:spcPct val="150000"/>
              </a:lnSpc>
              <a:spcBef>
                <a:spcPts val="1800"/>
              </a:spcBef>
              <a:spcAft>
                <a:spcPts val="0"/>
              </a:spcAft>
              <a:buClr>
                <a:schemeClr val="dk1"/>
              </a:buClr>
              <a:buSzPts val="1200"/>
              <a:buChar char="➔"/>
            </a:pPr>
            <a:r>
              <a:rPr lang="es" sz="1200">
                <a:solidFill>
                  <a:schemeClr val="dk1"/>
                </a:solidFill>
                <a:highlight>
                  <a:srgbClr val="FFFFFF"/>
                </a:highlight>
              </a:rPr>
              <a:t>utilizar informes escritos o archivos digitales, según la naturaleza de los datos y los objetivos generales de la organización.</a:t>
            </a:r>
            <a:endParaRPr sz="12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11c4a162f1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11c4a162f1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1c4a162f1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1c4a162f1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1c67f795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11c67f795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1c67f79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1c67f79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1c67f79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11c67f79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4fa2784e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4fa2784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4fa2784e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4fa2784e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1c67f795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1c67f795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Buenas tarde</a:t>
            </a:r>
            <a:r>
              <a:rPr lang="es"/>
              <a:t>s, esta es la presentación de nuestro análisis de datos de Recursos Humanos en BioTech Innovations S.A. Somos el equipo DataMinds, conformado por </a:t>
            </a:r>
            <a:r>
              <a:rPr b="1" lang="es"/>
              <a:t>Sofía</a:t>
            </a:r>
            <a:r>
              <a:rPr lang="es"/>
              <a:t> Carla Angiolini, María</a:t>
            </a:r>
            <a:r>
              <a:rPr b="1" lang="es"/>
              <a:t> Trinidad</a:t>
            </a:r>
            <a:r>
              <a:rPr lang="es"/>
              <a:t> Ayán, </a:t>
            </a:r>
            <a:r>
              <a:rPr b="1" lang="es"/>
              <a:t>Camila</a:t>
            </a:r>
            <a:r>
              <a:rPr lang="es"/>
              <a:t> Donati, </a:t>
            </a:r>
            <a:r>
              <a:rPr b="1" lang="es"/>
              <a:t>Ariel</a:t>
            </a:r>
            <a:r>
              <a:rPr lang="es"/>
              <a:t> Eduardo Giordano, </a:t>
            </a:r>
            <a:r>
              <a:rPr b="1" lang="es"/>
              <a:t>Edgar</a:t>
            </a:r>
            <a:r>
              <a:rPr lang="es"/>
              <a:t> Fabián Herrera, </a:t>
            </a:r>
            <a:r>
              <a:rPr b="1" lang="es"/>
              <a:t>Fernanda</a:t>
            </a:r>
            <a:r>
              <a:rPr lang="es"/>
              <a:t> Quiroga y </a:t>
            </a:r>
            <a:r>
              <a:rPr b="1" lang="es"/>
              <a:t>Etelvina</a:t>
            </a:r>
            <a:r>
              <a:rPr lang="es"/>
              <a:t> Graciela Valvassori.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11c67f795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11c67f795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1c67f795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11c67f795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1c67f795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11c67f795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11c67f795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11c67f795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1c67f795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1c67f795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1c67f795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1c67f795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1c67f795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1c67f795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11c4a162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11c4a162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11c67f79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11c67f79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11c67f79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11c67f79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1bb533657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1bb533657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 presentación, los guiaremos a través del proceso y los resultados de nuestro análisis de datos, centrándonos en los datos de Recursos Humanos. </a:t>
            </a:r>
            <a:r>
              <a:rPr lang="es"/>
              <a:t>Explicaremos</a:t>
            </a:r>
            <a:r>
              <a:rPr lang="es"/>
              <a:t> la metodología utilizada, los objetivos del estudio, los pasos del análisis de datos y nuestras conclusiones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1c4a162f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11c4a162f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Teniendo en cuenta los requisitos propuestos por el equipo docente del Módulo Analista de Datos, emprendimos la búsqueda de un dataset que los cumpliera. Esta fue nuestra primera dificultad, ya que no disponíamos de una base de datos propia y la mayoría de los dataset encontrados en línea ya estaban procesados y depurados.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El dataset trabajado está basado primero en una encuesta del libro “Estadística para Administración”, escrito por Mark Berenson, David Levine y Timothy Krehbiel y publicado en el año 1996. Y en segundo lugar, procedimos a agregar y sacar algunas de las variables analizadas, además de modificarlo un poco en otras palabras “ensuciar” el dataset.  Así nació nuestro caso de estudio.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1c4a162f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1c4a162f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Antes que nada, BioTech Innovations Sociedad Anónima es una empresa real, sin embargo para realizar el trabajo agregamos algunos detalles a conveniencia.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Por otro lado, la empresa se esfuerza por mantener un ambiente de trabajo dinámico y satisfactorio, interesada en el desarrollo profesional y personal de los empleados, por lo que encarga al Área de Recursos Humanos una encuesta para estudiar: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La satisfacción y </a:t>
            </a:r>
            <a:r>
              <a:rPr b="1" lang="es">
                <a:solidFill>
                  <a:schemeClr val="dk1"/>
                </a:solidFill>
              </a:rPr>
              <a:t>condiciones laborales de los empleados</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Los</a:t>
            </a:r>
            <a:r>
              <a:rPr b="1" lang="es">
                <a:solidFill>
                  <a:schemeClr val="dk1"/>
                </a:solidFill>
              </a:rPr>
              <a:t> perfiles</a:t>
            </a:r>
            <a:r>
              <a:rPr lang="es">
                <a:solidFill>
                  <a:schemeClr val="dk1"/>
                </a:solidFill>
              </a:rPr>
              <a:t> representativos de los </a:t>
            </a:r>
            <a:r>
              <a:rPr b="1" lang="es">
                <a:solidFill>
                  <a:schemeClr val="dk1"/>
                </a:solidFill>
              </a:rPr>
              <a:t>empleados</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11c4a162f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11c4a162f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Para realizar las diferentes Evidencias de Aprendizaje propuestas, aplicamos el marco de trabajo Scrum.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Scrum es un marco de trabajo </a:t>
            </a:r>
            <a:r>
              <a:rPr lang="es">
                <a:solidFill>
                  <a:schemeClr val="dk1"/>
                </a:solidFill>
              </a:rPr>
              <a:t>a través</a:t>
            </a:r>
            <a:r>
              <a:rPr lang="es">
                <a:solidFill>
                  <a:schemeClr val="dk1"/>
                </a:solidFill>
              </a:rPr>
              <a:t> del cual se pueden abordar problemas complejos, a la vez que se entregan productos de forma eficiente y creativa con el </a:t>
            </a:r>
            <a:r>
              <a:rPr lang="es">
                <a:solidFill>
                  <a:schemeClr val="dk1"/>
                </a:solidFill>
              </a:rPr>
              <a:t>máximo</a:t>
            </a:r>
            <a:r>
              <a:rPr lang="es">
                <a:solidFill>
                  <a:schemeClr val="dk1"/>
                </a:solidFill>
              </a:rPr>
              <a:t> valor. </a:t>
            </a:r>
            <a:r>
              <a:rPr lang="es">
                <a:solidFill>
                  <a:schemeClr val="dk1"/>
                </a:solidFill>
              </a:rPr>
              <a:t>Está</a:t>
            </a:r>
            <a:r>
              <a:rPr lang="es">
                <a:solidFill>
                  <a:schemeClr val="dk1"/>
                </a:solidFill>
              </a:rPr>
              <a:t> compuesto de procesos y </a:t>
            </a:r>
            <a:r>
              <a:rPr lang="es">
                <a:solidFill>
                  <a:schemeClr val="dk1"/>
                </a:solidFill>
              </a:rPr>
              <a:t>técnicas</a:t>
            </a:r>
            <a:r>
              <a:rPr lang="es">
                <a:solidFill>
                  <a:schemeClr val="dk1"/>
                </a:solidFill>
              </a:rPr>
              <a:t> de manera tal que podamos mejorar continuamente el producto, el equipo y el entorno de trabajo. El marco de trabajo se compone por los equipos, sus roles, eventos  y reglas asociadas, cada componente es esencial para el </a:t>
            </a:r>
            <a:r>
              <a:rPr lang="es">
                <a:solidFill>
                  <a:schemeClr val="dk1"/>
                </a:solidFill>
              </a:rPr>
              <a:t>éxito</a:t>
            </a:r>
            <a:r>
              <a:rPr lang="es">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Para nuestro proyecto comenzamos con la planificación inicial del proyecto y la </a:t>
            </a:r>
            <a:r>
              <a:rPr b="1" lang="es">
                <a:solidFill>
                  <a:schemeClr val="dk1"/>
                </a:solidFill>
              </a:rPr>
              <a:t>creación de un grupo de WhatsApp</a:t>
            </a:r>
            <a:r>
              <a:rPr lang="es">
                <a:solidFill>
                  <a:schemeClr val="dk1"/>
                </a:solidFill>
              </a:rPr>
              <a:t> para la comunicación del equipo. Asignamos roles, </a:t>
            </a:r>
            <a:r>
              <a:rPr b="1" lang="es">
                <a:solidFill>
                  <a:schemeClr val="dk1"/>
                </a:solidFill>
              </a:rPr>
              <a:t>realizamos reuniones de planificación y organizamos nuestras tareas en varios sprints</a:t>
            </a:r>
            <a:r>
              <a:rPr lang="es">
                <a:solidFill>
                  <a:schemeClr val="dk1"/>
                </a:solidFill>
              </a:rPr>
              <a:t>. </a:t>
            </a:r>
            <a:r>
              <a:rPr b="1" lang="es">
                <a:solidFill>
                  <a:schemeClr val="dk1"/>
                </a:solidFill>
              </a:rPr>
              <a:t>Tuvimos videollamadas</a:t>
            </a:r>
            <a:r>
              <a:rPr lang="es">
                <a:solidFill>
                  <a:schemeClr val="dk1"/>
                </a:solidFill>
              </a:rPr>
              <a:t> el 2 de mayo, el 18 de mayo y el 3 de junio. Los sprints incluyeron la conformación del equipo, la obtención y análisis preliminar del dataset, la limpieza de datos y la creación de gráficos. Además, a diario nos comunicamos por whatsapp para comunicar nuestros avances.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1bb533657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11bb533657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1c4a162f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1c4a162f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300"/>
              </a:spcBef>
              <a:spcAft>
                <a:spcPts val="0"/>
              </a:spcAft>
              <a:buClr>
                <a:schemeClr val="dk1"/>
              </a:buClr>
              <a:buSzPts val="1100"/>
              <a:buFont typeface="Arial"/>
              <a:buNone/>
            </a:pPr>
            <a:r>
              <a:rPr b="1" lang="es" sz="1200">
                <a:solidFill>
                  <a:schemeClr val="dk1"/>
                </a:solidFill>
              </a:rPr>
              <a:t>Objetivos generales del proyecto: </a:t>
            </a:r>
            <a:r>
              <a:rPr b="1" lang="es" sz="900">
                <a:solidFill>
                  <a:schemeClr val="dk1"/>
                </a:solidFill>
              </a:rPr>
              <a:t>filmina 9</a:t>
            </a:r>
            <a:endParaRPr sz="900">
              <a:solidFill>
                <a:schemeClr val="dk1"/>
              </a:solidFill>
            </a:endParaRPr>
          </a:p>
          <a:p>
            <a:pPr indent="0" lvl="0" marL="0" rtl="0" algn="l">
              <a:spcBef>
                <a:spcPts val="300"/>
              </a:spcBef>
              <a:spcAft>
                <a:spcPts val="0"/>
              </a:spcAft>
              <a:buClr>
                <a:schemeClr val="dk1"/>
              </a:buClr>
              <a:buSzPts val="1100"/>
              <a:buFont typeface="Arial"/>
              <a:buNone/>
            </a:pPr>
            <a:r>
              <a:rPr lang="es" sz="1200">
                <a:solidFill>
                  <a:schemeClr val="dk1"/>
                </a:solidFill>
              </a:rPr>
              <a:t>Con el fin de extraer información significativa del área de RRHH de la empresa BioTech Innovations S.A. </a:t>
            </a:r>
            <a:r>
              <a:rPr b="1" lang="es" sz="1200">
                <a:solidFill>
                  <a:schemeClr val="dk1"/>
                </a:solidFill>
              </a:rPr>
              <a:t>tratamos de lograr:</a:t>
            </a:r>
            <a:endParaRPr b="1" sz="1200">
              <a:solidFill>
                <a:schemeClr val="dk1"/>
              </a:solidFill>
            </a:endParaRPr>
          </a:p>
          <a:p>
            <a:pPr indent="-304800" lvl="0" marL="457200" rtl="0" algn="just">
              <a:lnSpc>
                <a:spcPct val="150000"/>
              </a:lnSpc>
              <a:spcBef>
                <a:spcPts val="300"/>
              </a:spcBef>
              <a:spcAft>
                <a:spcPts val="0"/>
              </a:spcAft>
              <a:buClr>
                <a:schemeClr val="dk1"/>
              </a:buClr>
              <a:buSzPts val="1200"/>
              <a:buChar char="●"/>
            </a:pPr>
            <a:r>
              <a:rPr lang="es" sz="1200">
                <a:solidFill>
                  <a:schemeClr val="dk1"/>
                </a:solidFill>
                <a:latin typeface="Nunito"/>
                <a:ea typeface="Nunito"/>
                <a:cs typeface="Nunito"/>
                <a:sym typeface="Nunito"/>
              </a:rPr>
              <a:t>Realizar un análisis completo como:</a:t>
            </a:r>
            <a:endParaRPr b="1" sz="1200">
              <a:solidFill>
                <a:schemeClr val="dk1"/>
              </a:solidFill>
            </a:endParaRPr>
          </a:p>
          <a:p>
            <a:pPr indent="-304800" lvl="0" marL="457200" rtl="0" algn="l">
              <a:spcBef>
                <a:spcPts val="0"/>
              </a:spcBef>
              <a:spcAft>
                <a:spcPts val="0"/>
              </a:spcAft>
              <a:buClr>
                <a:schemeClr val="dk1"/>
              </a:buClr>
              <a:buSzPts val="1200"/>
              <a:buAutoNum type="arabicPeriod"/>
            </a:pPr>
            <a:r>
              <a:rPr lang="es" sz="1200">
                <a:solidFill>
                  <a:schemeClr val="dk1"/>
                </a:solidFill>
              </a:rPr>
              <a:t>Descubrir patrones y relaciones potenciales para transformar dicha área.</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lang="es" sz="1200">
                <a:solidFill>
                  <a:schemeClr val="dk1"/>
                </a:solidFill>
              </a:rPr>
              <a:t>Revelar cambios que se pueden efectuar de bajo coste, al administrar los recursos de la empresa, para lograr obtener el máximo impacto en los márgenes de beneficio.</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lang="es" sz="1200">
                <a:solidFill>
                  <a:schemeClr val="dk1"/>
                </a:solidFill>
              </a:rPr>
              <a:t>revelar si hay lagunas y problemas que de otro modo están pasando desapercibidos en dicha área de la empresa.</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lang="es" sz="1200">
                <a:solidFill>
                  <a:schemeClr val="dk1"/>
                </a:solidFill>
              </a:rPr>
              <a:t>Mejorar la información sobre las operaciones internas tomadas sobre cada departamento del área RRHH, así como las respuestas de los empleados a las diferentes encuestas y procesos de la empresa. </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lang="es" sz="1200">
                <a:solidFill>
                  <a:schemeClr val="dk1"/>
                </a:solidFill>
              </a:rPr>
              <a:t>Obtener una mejor solución y un aumento significativo en la satisfacción de dicha área.</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lang="es" sz="1200">
                <a:solidFill>
                  <a:schemeClr val="dk1"/>
                </a:solidFill>
              </a:rPr>
              <a:t>Ayudar a la empresa a predecir los cambios que puedan surgir en el área RRHH y reaccionar de forma óptima ante las distintas circunstancias, para  responder en tiempo real a las condiciones cambiantes.</a:t>
            </a:r>
            <a:endParaRPr sz="1200">
              <a:solidFill>
                <a:schemeClr val="dk1"/>
              </a:solidFill>
            </a:endParaRPr>
          </a:p>
          <a:p>
            <a:pPr indent="-304800" lvl="0" marL="457200" rtl="0" algn="just">
              <a:lnSpc>
                <a:spcPct val="150000"/>
              </a:lnSpc>
              <a:spcBef>
                <a:spcPts val="0"/>
              </a:spcBef>
              <a:spcAft>
                <a:spcPts val="0"/>
              </a:spcAft>
              <a:buClr>
                <a:schemeClr val="dk1"/>
              </a:buClr>
              <a:buSzPts val="1200"/>
              <a:buFont typeface="Nunito"/>
              <a:buChar char="●"/>
            </a:pPr>
            <a:r>
              <a:rPr lang="es" sz="1200">
                <a:solidFill>
                  <a:schemeClr val="dk1"/>
                </a:solidFill>
                <a:latin typeface="Nunito"/>
                <a:ea typeface="Nunito"/>
                <a:cs typeface="Nunito"/>
                <a:sym typeface="Nunito"/>
              </a:rPr>
              <a:t>Para esto utilizando herramientas gráficas, medidas de posición y dispersión para obtener conclusiones sobre los datos empleando diferentes librerías de Python (NumPy, Pandas y MatplotLib,).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1c4a162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1c4a162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80000"/>
              </a:lnSpc>
              <a:spcBef>
                <a:spcPts val="300"/>
              </a:spcBef>
              <a:spcAft>
                <a:spcPts val="0"/>
              </a:spcAft>
              <a:buClr>
                <a:schemeClr val="dk1"/>
              </a:buClr>
              <a:buSzPts val="1100"/>
              <a:buFont typeface="Arial"/>
              <a:buNone/>
            </a:pPr>
            <a:r>
              <a:rPr b="1" lang="es" sz="1200">
                <a:solidFill>
                  <a:schemeClr val="dk1"/>
                </a:solidFill>
              </a:rPr>
              <a:t>Objetivos específicos del proyecto: </a:t>
            </a:r>
            <a:r>
              <a:rPr b="1" lang="es" sz="900">
                <a:solidFill>
                  <a:schemeClr val="dk1"/>
                </a:solidFill>
              </a:rPr>
              <a:t>filmina 10</a:t>
            </a:r>
            <a:endParaRPr b="1" sz="900">
              <a:solidFill>
                <a:schemeClr val="dk1"/>
              </a:solidFill>
            </a:endParaRPr>
          </a:p>
          <a:p>
            <a:pPr indent="0" lvl="0" marL="0" rtl="0" algn="just">
              <a:lnSpc>
                <a:spcPct val="180000"/>
              </a:lnSpc>
              <a:spcBef>
                <a:spcPts val="300"/>
              </a:spcBef>
              <a:spcAft>
                <a:spcPts val="0"/>
              </a:spcAft>
              <a:buClr>
                <a:schemeClr val="dk1"/>
              </a:buClr>
              <a:buSzPts val="1100"/>
              <a:buFont typeface="Arial"/>
              <a:buNone/>
            </a:pPr>
            <a:r>
              <a:rPr lang="es" sz="1200">
                <a:solidFill>
                  <a:srgbClr val="1F1F1F"/>
                </a:solidFill>
                <a:highlight>
                  <a:srgbClr val="FFFFFF"/>
                </a:highlight>
              </a:rPr>
              <a:t>Una vez detallado los objetivos generales del proyecto </a:t>
            </a:r>
            <a:r>
              <a:rPr lang="es" sz="1200">
                <a:solidFill>
                  <a:schemeClr val="dk1"/>
                </a:solidFill>
              </a:rPr>
              <a:t>tratamos de lograr estudiar los datos de tres maneras principales: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s" sz="1200">
                <a:solidFill>
                  <a:schemeClr val="dk1"/>
                </a:solidFill>
              </a:rPr>
              <a:t>con un  </a:t>
            </a:r>
            <a:r>
              <a:rPr b="1" lang="es" sz="1200">
                <a:solidFill>
                  <a:schemeClr val="dk1"/>
                </a:solidFill>
              </a:rPr>
              <a:t>Análisis descriptivo</a:t>
            </a:r>
            <a:r>
              <a:rPr lang="es" sz="1200">
                <a:solidFill>
                  <a:schemeClr val="dk1"/>
                </a:solidFill>
              </a:rPr>
              <a:t> examinando los datos para obtener información sobre lo que ha ocurrido u ocurre en el entorno de dicha base de datos.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s" sz="1200">
                <a:solidFill>
                  <a:schemeClr val="dk1"/>
                </a:solidFill>
              </a:rPr>
              <a:t>con un </a:t>
            </a:r>
            <a:r>
              <a:rPr b="1" lang="es" sz="1200">
                <a:solidFill>
                  <a:schemeClr val="dk1"/>
                </a:solidFill>
              </a:rPr>
              <a:t>Análisis de diagnóstico</a:t>
            </a:r>
            <a:r>
              <a:rPr lang="es" sz="1200">
                <a:solidFill>
                  <a:schemeClr val="dk1"/>
                </a:solidFill>
              </a:rPr>
              <a:t> examinando a profundidad y detalladamente los datos para entender por qué ha ocurrido algo, con el fin de descubrir patrones únicos con cada una de las técnicas </a:t>
            </a:r>
            <a:r>
              <a:rPr lang="es" sz="1200">
                <a:solidFill>
                  <a:schemeClr val="dk1"/>
                </a:solidFill>
              </a:rPr>
              <a:t>aplicadas de</a:t>
            </a:r>
            <a:r>
              <a:rPr lang="es" sz="1200">
                <a:solidFill>
                  <a:schemeClr val="dk1"/>
                </a:solidFill>
              </a:rPr>
              <a:t> visualización de los datos.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s" sz="1200">
                <a:solidFill>
                  <a:schemeClr val="dk1"/>
                </a:solidFill>
              </a:rPr>
              <a:t>y con un </a:t>
            </a:r>
            <a:r>
              <a:rPr b="1" lang="es" sz="1200">
                <a:solidFill>
                  <a:schemeClr val="dk1"/>
                </a:solidFill>
              </a:rPr>
              <a:t>Análisis predictivo</a:t>
            </a:r>
            <a:r>
              <a:rPr lang="es" sz="1200">
                <a:solidFill>
                  <a:schemeClr val="dk1"/>
                </a:solidFill>
              </a:rPr>
              <a:t> utilizando los datos históricos para hacer previsiones precisas sobre los patrones de datos que pueden producirse en el futuro.</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github.com/DataMinds-ISPC-2024/DataMinds-ISPC.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cortar.link/HasjQQ"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aphicFrame>
        <p:nvGraphicFramePr>
          <p:cNvPr id="277" name="Google Shape;277;p13"/>
          <p:cNvGraphicFramePr/>
          <p:nvPr/>
        </p:nvGraphicFramePr>
        <p:xfrm>
          <a:off x="1037175" y="876450"/>
          <a:ext cx="3000000" cy="3000000"/>
        </p:xfrm>
        <a:graphic>
          <a:graphicData uri="http://schemas.openxmlformats.org/drawingml/2006/table">
            <a:tbl>
              <a:tblPr>
                <a:noFill/>
                <a:tableStyleId>{4A380A93-70A8-459E-B7E2-55D0431129FA}</a:tableStyleId>
              </a:tblPr>
              <a:tblGrid>
                <a:gridCol w="723600"/>
                <a:gridCol w="701975"/>
                <a:gridCol w="942200"/>
                <a:gridCol w="2170000"/>
                <a:gridCol w="1046150"/>
                <a:gridCol w="631825"/>
              </a:tblGrid>
              <a:tr h="254425">
                <a:tc gridSpan="6">
                  <a:txBody>
                    <a:bodyPr/>
                    <a:lstStyle/>
                    <a:p>
                      <a:pPr indent="0" lvl="0" marL="0" rtl="0" algn="ctr">
                        <a:spcBef>
                          <a:spcPts val="0"/>
                        </a:spcBef>
                        <a:spcAft>
                          <a:spcPts val="0"/>
                        </a:spcAft>
                        <a:buNone/>
                      </a:pPr>
                      <a:r>
                        <a:rPr b="1" lang="es" sz="1200">
                          <a:latin typeface="Nunito"/>
                          <a:ea typeface="Nunito"/>
                          <a:cs typeface="Nunito"/>
                          <a:sym typeface="Nunito"/>
                        </a:rPr>
                        <a:t>Equipo DataMinds</a:t>
                      </a:r>
                      <a:endParaRPr b="1" sz="1200">
                        <a:latin typeface="Nunito"/>
                        <a:ea typeface="Nunito"/>
                        <a:cs typeface="Nunito"/>
                        <a:sym typeface="Nunito"/>
                      </a:endParaRPr>
                    </a:p>
                  </a:txBody>
                  <a:tcPr marT="0" marB="0" marR="36000" marL="36000" anchor="ctr"/>
                </a:tc>
                <a:tc hMerge="1"/>
                <a:tc hMerge="1"/>
                <a:tc hMerge="1"/>
                <a:tc hMerge="1"/>
                <a:tc hMerge="1"/>
              </a:tr>
              <a:tr h="254425">
                <a:tc>
                  <a:txBody>
                    <a:bodyPr/>
                    <a:lstStyle/>
                    <a:p>
                      <a:pPr indent="0" lvl="0" marL="0" rtl="0" algn="l">
                        <a:spcBef>
                          <a:spcPts val="0"/>
                        </a:spcBef>
                        <a:spcAft>
                          <a:spcPts val="0"/>
                        </a:spcAft>
                        <a:buNone/>
                      </a:pPr>
                      <a:r>
                        <a:rPr b="1" lang="es" sz="800">
                          <a:latin typeface="Nunito"/>
                          <a:ea typeface="Nunito"/>
                          <a:cs typeface="Nunito"/>
                          <a:sym typeface="Nunito"/>
                        </a:rPr>
                        <a:t>DNI</a:t>
                      </a:r>
                      <a:endParaRPr b="1"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b="1" lang="es" sz="800">
                          <a:latin typeface="Nunito"/>
                          <a:ea typeface="Nunito"/>
                          <a:cs typeface="Nunito"/>
                          <a:sym typeface="Nunito"/>
                        </a:rPr>
                        <a:t>Apellido</a:t>
                      </a:r>
                      <a:endParaRPr b="1"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b="1" lang="es" sz="800">
                          <a:latin typeface="Nunito"/>
                          <a:ea typeface="Nunito"/>
                          <a:cs typeface="Nunito"/>
                          <a:sym typeface="Nunito"/>
                        </a:rPr>
                        <a:t>Nombre</a:t>
                      </a:r>
                      <a:endParaRPr b="1"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b="1" lang="es" sz="800">
                          <a:latin typeface="Nunito"/>
                          <a:ea typeface="Nunito"/>
                          <a:cs typeface="Nunito"/>
                          <a:sym typeface="Nunito"/>
                        </a:rPr>
                        <a:t>Repositorio GitHub</a:t>
                      </a:r>
                      <a:endParaRPr b="1"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b="1" lang="es" sz="800">
                          <a:latin typeface="Nunito"/>
                          <a:ea typeface="Nunito"/>
                          <a:cs typeface="Nunito"/>
                          <a:sym typeface="Nunito"/>
                        </a:rPr>
                        <a:t>Usuario GitHub</a:t>
                      </a:r>
                      <a:endParaRPr b="1"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b="1" lang="es" sz="800">
                          <a:latin typeface="Nunito"/>
                          <a:ea typeface="Nunito"/>
                          <a:cs typeface="Nunito"/>
                          <a:sym typeface="Nunito"/>
                        </a:rPr>
                        <a:t>Situación</a:t>
                      </a:r>
                      <a:endParaRPr b="1"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38729439</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Angiolini</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Sofía Carla </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SofiaAngiolini</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39058013</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Ayán</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María Trinidad</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triniayan</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38003410</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Donati</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Camila</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camidonati</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24286759</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Giordano</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Ariel Eduardo</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GiORDiAR</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23003671</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Herrera</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Edgar Fabián</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edgarherrera2023</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38138966</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López</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María Gabriela</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papeldearroz</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No continúa</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32157567</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Quiroga</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Fernanda</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Fernanda63</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0" marB="0" marR="36000" marL="36000" anchor="ctr"/>
                </a:tc>
              </a:tr>
              <a:tr h="370100">
                <a:tc>
                  <a:txBody>
                    <a:bodyPr/>
                    <a:lstStyle/>
                    <a:p>
                      <a:pPr indent="0" lvl="0" marL="0" rtl="0" algn="l">
                        <a:spcBef>
                          <a:spcPts val="0"/>
                        </a:spcBef>
                        <a:spcAft>
                          <a:spcPts val="0"/>
                        </a:spcAft>
                        <a:buNone/>
                      </a:pPr>
                      <a:r>
                        <a:rPr lang="es" sz="800">
                          <a:latin typeface="Nunito"/>
                          <a:ea typeface="Nunito"/>
                          <a:cs typeface="Nunito"/>
                          <a:sym typeface="Nunito"/>
                        </a:rPr>
                        <a:t>23991000</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Valvassori</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Etelvina Graciela</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DataMinds-ISPC-2024/DataMinds-ISPC</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EtelvinaValvassori</a:t>
                      </a:r>
                      <a:endParaRPr sz="800">
                        <a:latin typeface="Nunito"/>
                        <a:ea typeface="Nunito"/>
                        <a:cs typeface="Nunito"/>
                        <a:sym typeface="Nunito"/>
                      </a:endParaRPr>
                    </a:p>
                  </a:txBody>
                  <a:tcPr marT="0" marB="0" marR="36000" marL="36000" anchor="ctr"/>
                </a:tc>
                <a:tc>
                  <a:txBody>
                    <a:bodyPr/>
                    <a:lstStyle/>
                    <a:p>
                      <a:pPr indent="0" lvl="0" marL="0" rtl="0" algn="l">
                        <a:spcBef>
                          <a:spcPts val="0"/>
                        </a:spcBef>
                        <a:spcAft>
                          <a:spcPts val="0"/>
                        </a:spcAft>
                        <a:buNone/>
                      </a:pPr>
                      <a:r>
                        <a:rPr lang="es" sz="800">
                          <a:latin typeface="Nunito"/>
                          <a:ea typeface="Nunito"/>
                          <a:cs typeface="Nunito"/>
                          <a:sym typeface="Nunito"/>
                        </a:rPr>
                        <a:t>No continúa</a:t>
                      </a:r>
                      <a:endParaRPr sz="800">
                        <a:latin typeface="Nunito"/>
                        <a:ea typeface="Nunito"/>
                        <a:cs typeface="Nunito"/>
                        <a:sym typeface="Nunito"/>
                      </a:endParaRPr>
                    </a:p>
                  </a:txBody>
                  <a:tcPr marT="0" marB="0" marR="36000" marL="36000" anchor="ctr"/>
                </a:tc>
              </a:tr>
            </a:tbl>
          </a:graphicData>
        </a:graphic>
      </p:graphicFrame>
      <p:sp>
        <p:nvSpPr>
          <p:cNvPr id="278" name="Google Shape;278;p13"/>
          <p:cNvSpPr txBox="1"/>
          <p:nvPr/>
        </p:nvSpPr>
        <p:spPr>
          <a:xfrm>
            <a:off x="1037200" y="275175"/>
            <a:ext cx="621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000">
                <a:latin typeface="Nunito"/>
                <a:ea typeface="Nunito"/>
                <a:cs typeface="Nunito"/>
                <a:sym typeface="Nunito"/>
              </a:rPr>
              <a:t>Trabajo Final Módulo </a:t>
            </a:r>
            <a:r>
              <a:rPr b="1" lang="es" sz="2000">
                <a:latin typeface="Nunito"/>
                <a:ea typeface="Nunito"/>
                <a:cs typeface="Nunito"/>
                <a:sym typeface="Nunito"/>
              </a:rPr>
              <a:t>Analista de Datos</a:t>
            </a:r>
            <a:endParaRPr b="1" sz="2000">
              <a:latin typeface="Nunito"/>
              <a:ea typeface="Nunito"/>
              <a:cs typeface="Nunito"/>
              <a:sym typeface="Nunito"/>
            </a:endParaRPr>
          </a:p>
        </p:txBody>
      </p:sp>
      <p:sp>
        <p:nvSpPr>
          <p:cNvPr id="279" name="Google Shape;279;p13"/>
          <p:cNvSpPr txBox="1"/>
          <p:nvPr/>
        </p:nvSpPr>
        <p:spPr>
          <a:xfrm>
            <a:off x="1037175" y="4502175"/>
            <a:ext cx="80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Nunito"/>
                <a:ea typeface="Nunito"/>
                <a:cs typeface="Nunito"/>
                <a:sym typeface="Nunito"/>
              </a:rPr>
              <a:t>Enlace Repositorio Grupal: </a:t>
            </a:r>
            <a:r>
              <a:rPr b="1" lang="es" u="sng">
                <a:solidFill>
                  <a:schemeClr val="hlink"/>
                </a:solidFill>
                <a:latin typeface="Nunito"/>
                <a:ea typeface="Nunito"/>
                <a:cs typeface="Nunito"/>
                <a:sym typeface="Nunito"/>
                <a:hlinkClick r:id="rId3"/>
              </a:rPr>
              <a:t>https://github.com/DataMinds-ISPC-2024/DataMinds-ISPC.git</a:t>
            </a:r>
            <a:r>
              <a:rPr b="1" lang="es">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88550" y="13833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600"/>
              <a:t>Desarrollo</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Pasos del análisis de datos</a:t>
            </a:r>
            <a:endParaRPr>
              <a:solidFill>
                <a:srgbClr val="000000"/>
              </a:solidFill>
            </a:endParaRPr>
          </a:p>
        </p:txBody>
      </p:sp>
      <p:pic>
        <p:nvPicPr>
          <p:cNvPr id="341" name="Google Shape;341;p23"/>
          <p:cNvPicPr preferRelativeResize="0"/>
          <p:nvPr/>
        </p:nvPicPr>
        <p:blipFill rotWithShape="1">
          <a:blip r:embed="rId3">
            <a:alphaModFix/>
          </a:blip>
          <a:srcRect b="11692" l="24103" r="7827" t="37538"/>
          <a:stretch/>
        </p:blipFill>
        <p:spPr>
          <a:xfrm>
            <a:off x="1185150" y="1597863"/>
            <a:ext cx="6773702" cy="2933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133">
                <a:solidFill>
                  <a:srgbClr val="000000"/>
                </a:solidFill>
              </a:rPr>
              <a:t>Encuesta de satisfacción y condiciones laborales en BioTech Innovations S.A.</a:t>
            </a:r>
            <a:endParaRPr/>
          </a:p>
        </p:txBody>
      </p:sp>
      <p:sp>
        <p:nvSpPr>
          <p:cNvPr id="347" name="Google Shape;347;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s" sz="1200">
                <a:solidFill>
                  <a:srgbClr val="000000"/>
                </a:solidFill>
              </a:rPr>
              <a:t>La encuesta contiene 21 </a:t>
            </a:r>
            <a:r>
              <a:rPr lang="es" sz="1200">
                <a:solidFill>
                  <a:srgbClr val="000000"/>
                </a:solidFill>
              </a:rPr>
              <a:t>preguntas</a:t>
            </a:r>
            <a:r>
              <a:rPr lang="es" sz="1200">
                <a:solidFill>
                  <a:srgbClr val="000000"/>
                </a:solidFill>
              </a:rPr>
              <a:t> divididas en secciones:</a:t>
            </a:r>
            <a:endParaRPr sz="1200">
              <a:solidFill>
                <a:srgbClr val="000000"/>
              </a:solidFill>
            </a:endParaRPr>
          </a:p>
          <a:p>
            <a:pPr indent="0" lvl="0" marL="0" rtl="0" algn="l">
              <a:lnSpc>
                <a:spcPct val="105000"/>
              </a:lnSpc>
              <a:spcBef>
                <a:spcPts val="0"/>
              </a:spcBef>
              <a:spcAft>
                <a:spcPts val="0"/>
              </a:spcAft>
              <a:buNone/>
            </a:pPr>
            <a:r>
              <a:t/>
            </a:r>
            <a:endParaRPr b="1"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b="1" lang="es" sz="1200">
                <a:solidFill>
                  <a:srgbClr val="000000"/>
                </a:solidFill>
              </a:rPr>
              <a:t>Información demográfica:</a:t>
            </a:r>
            <a:r>
              <a:rPr lang="es" sz="1200">
                <a:solidFill>
                  <a:srgbClr val="000000"/>
                </a:solidFill>
              </a:rPr>
              <a:t> edad, género y estado civil.</a:t>
            </a:r>
            <a:endParaRPr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b="1" lang="es" sz="1200">
                <a:solidFill>
                  <a:srgbClr val="000000"/>
                </a:solidFill>
              </a:rPr>
              <a:t>Datos de empleo: </a:t>
            </a:r>
            <a:r>
              <a:rPr lang="es" sz="1200">
                <a:solidFill>
                  <a:srgbClr val="000000"/>
                </a:solidFill>
              </a:rPr>
              <a:t>departamento, rol laboral, entre otros.</a:t>
            </a:r>
            <a:endParaRPr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b="1" lang="es" sz="1200">
                <a:solidFill>
                  <a:srgbClr val="000000"/>
                </a:solidFill>
              </a:rPr>
              <a:t>Educación y capacitación: </a:t>
            </a:r>
            <a:r>
              <a:rPr lang="es" sz="1200">
                <a:solidFill>
                  <a:srgbClr val="000000"/>
                </a:solidFill>
              </a:rPr>
              <a:t>nivel educativo alcanzado, campo de estudio, número de capacitaciones recibidas el último año.</a:t>
            </a:r>
            <a:endParaRPr sz="1200">
              <a:solidFill>
                <a:srgbClr val="000000"/>
              </a:solidFill>
            </a:endParaRPr>
          </a:p>
          <a:p>
            <a:pPr indent="-304800" lvl="0" marL="457200" rtl="0" algn="just">
              <a:lnSpc>
                <a:spcPct val="105000"/>
              </a:lnSpc>
              <a:spcBef>
                <a:spcPts val="0"/>
              </a:spcBef>
              <a:spcAft>
                <a:spcPts val="0"/>
              </a:spcAft>
              <a:buClr>
                <a:srgbClr val="000000"/>
              </a:buClr>
              <a:buSzPts val="1200"/>
              <a:buAutoNum type="arabicPeriod"/>
            </a:pPr>
            <a:r>
              <a:rPr b="1" lang="es" sz="1200">
                <a:solidFill>
                  <a:srgbClr val="000000"/>
                </a:solidFill>
              </a:rPr>
              <a:t>Satisfacción y ambiente laboral: </a:t>
            </a:r>
            <a:r>
              <a:rPr lang="es" sz="1200">
                <a:solidFill>
                  <a:srgbClr val="000000"/>
                </a:solidFill>
              </a:rPr>
              <a:t>viajes de trabajo, satisfacción con el entorno, puesto y vínculos de trabajo.</a:t>
            </a:r>
            <a:endParaRPr sz="1200"/>
          </a:p>
        </p:txBody>
      </p:sp>
      <p:pic>
        <p:nvPicPr>
          <p:cNvPr id="348" name="Google Shape;348;p24"/>
          <p:cNvPicPr preferRelativeResize="0"/>
          <p:nvPr/>
        </p:nvPicPr>
        <p:blipFill>
          <a:blip r:embed="rId3">
            <a:alphaModFix/>
          </a:blip>
          <a:stretch>
            <a:fillRect/>
          </a:stretch>
        </p:blipFill>
        <p:spPr>
          <a:xfrm>
            <a:off x="7172325" y="3562350"/>
            <a:ext cx="1743075" cy="139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Datos recolectados</a:t>
            </a:r>
            <a:endParaRPr>
              <a:solidFill>
                <a:srgbClr val="000000"/>
              </a:solidFill>
            </a:endParaRPr>
          </a:p>
        </p:txBody>
      </p:sp>
      <p:sp>
        <p:nvSpPr>
          <p:cNvPr id="354" name="Google Shape;354;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Char char="●"/>
            </a:pPr>
            <a:r>
              <a:rPr lang="es" sz="1200">
                <a:solidFill>
                  <a:srgbClr val="000000"/>
                </a:solidFill>
              </a:rPr>
              <a:t>El dataset contiene 22 columnas: </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21 columnas corresponden a preguntas de la encuesta</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1 columna es el número de empleado asignado por Recursos Humanos</a:t>
            </a:r>
            <a:endParaRPr sz="1200">
              <a:solidFill>
                <a:srgbClr val="000000"/>
              </a:solidFill>
            </a:endParaRPr>
          </a:p>
          <a:p>
            <a:pPr indent="-304800" lvl="0" marL="457200" rtl="0" algn="l">
              <a:spcBef>
                <a:spcPts val="0"/>
              </a:spcBef>
              <a:spcAft>
                <a:spcPts val="0"/>
              </a:spcAft>
              <a:buClr>
                <a:srgbClr val="000000"/>
              </a:buClr>
              <a:buSzPts val="1200"/>
              <a:buChar char="●"/>
            </a:pPr>
            <a:r>
              <a:rPr b="1" lang="es" sz="1200">
                <a:solidFill>
                  <a:srgbClr val="000000"/>
                </a:solidFill>
              </a:rPr>
              <a:t>Tipos de datos:</a:t>
            </a:r>
            <a:endParaRPr b="1" sz="1200">
              <a:solidFill>
                <a:srgbClr val="000000"/>
              </a:solidFill>
            </a:endParaRPr>
          </a:p>
          <a:p>
            <a:pPr indent="-304800" lvl="1" marL="914400" rtl="0" algn="l">
              <a:spcBef>
                <a:spcPts val="0"/>
              </a:spcBef>
              <a:spcAft>
                <a:spcPts val="0"/>
              </a:spcAft>
              <a:buClr>
                <a:srgbClr val="000000"/>
              </a:buClr>
              <a:buSzPts val="1200"/>
              <a:buChar char="○"/>
            </a:pPr>
            <a:r>
              <a:rPr b="1" lang="es" sz="1200">
                <a:solidFill>
                  <a:srgbClr val="000000"/>
                </a:solidFill>
              </a:rPr>
              <a:t>Categóricos: </a:t>
            </a:r>
            <a:r>
              <a:rPr lang="es" sz="1200">
                <a:solidFill>
                  <a:srgbClr val="000000"/>
                </a:solidFill>
              </a:rPr>
              <a:t>género,</a:t>
            </a:r>
            <a:r>
              <a:rPr b="1" lang="es" sz="1200">
                <a:solidFill>
                  <a:srgbClr val="000000"/>
                </a:solidFill>
              </a:rPr>
              <a:t> </a:t>
            </a:r>
            <a:r>
              <a:rPr lang="es" sz="1200">
                <a:solidFill>
                  <a:srgbClr val="000000"/>
                </a:solidFill>
              </a:rPr>
              <a:t>viajes de trabajo, departamento, nivel educativo alcanzado, etc.</a:t>
            </a:r>
            <a:endParaRPr sz="1200">
              <a:solidFill>
                <a:srgbClr val="000000"/>
              </a:solidFill>
            </a:endParaRPr>
          </a:p>
          <a:p>
            <a:pPr indent="-304800" lvl="1" marL="914400" rtl="0" algn="l">
              <a:spcBef>
                <a:spcPts val="0"/>
              </a:spcBef>
              <a:spcAft>
                <a:spcPts val="0"/>
              </a:spcAft>
              <a:buClr>
                <a:srgbClr val="000000"/>
              </a:buClr>
              <a:buSzPts val="1200"/>
              <a:buChar char="○"/>
            </a:pPr>
            <a:r>
              <a:rPr b="1" lang="es" sz="1200">
                <a:solidFill>
                  <a:srgbClr val="000000"/>
                </a:solidFill>
              </a:rPr>
              <a:t>Numéricos:</a:t>
            </a:r>
            <a:r>
              <a:rPr lang="es" sz="1200">
                <a:solidFill>
                  <a:srgbClr val="000000"/>
                </a:solidFill>
              </a:rPr>
              <a:t> edad, distancia a su casa en km., etc.</a:t>
            </a:r>
            <a:endParaRPr sz="12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type="title"/>
          </p:nvPr>
        </p:nvSpPr>
        <p:spPr>
          <a:xfrm>
            <a:off x="1388550" y="13833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600"/>
              <a:t>Procesamiento con Python</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000000"/>
                </a:solidFill>
              </a:rPr>
              <a:t>Procesamiento, l</a:t>
            </a:r>
            <a:r>
              <a:rPr lang="es">
                <a:solidFill>
                  <a:srgbClr val="000000"/>
                </a:solidFill>
              </a:rPr>
              <a:t>impieza </a:t>
            </a:r>
            <a:r>
              <a:rPr lang="es">
                <a:solidFill>
                  <a:srgbClr val="000000"/>
                </a:solidFill>
              </a:rPr>
              <a:t>y visualización de datos con Python</a:t>
            </a:r>
            <a:endParaRPr>
              <a:solidFill>
                <a:srgbClr val="000000"/>
              </a:solidFill>
            </a:endParaRPr>
          </a:p>
          <a:p>
            <a:pPr indent="0" lvl="0" marL="0" rtl="0" algn="l">
              <a:spcBef>
                <a:spcPts val="0"/>
              </a:spcBef>
              <a:spcAft>
                <a:spcPts val="0"/>
              </a:spcAft>
              <a:buNone/>
            </a:pPr>
            <a:r>
              <a:t/>
            </a:r>
            <a:endParaRPr/>
          </a:p>
        </p:txBody>
      </p:sp>
      <p:sp>
        <p:nvSpPr>
          <p:cNvPr id="365" name="Google Shape;365;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Char char="●"/>
            </a:pPr>
            <a:r>
              <a:rPr lang="es" sz="1200">
                <a:solidFill>
                  <a:srgbClr val="000000"/>
                </a:solidFill>
              </a:rPr>
              <a:t>Librerías de Python</a:t>
            </a:r>
            <a:r>
              <a:rPr lang="es" sz="1200">
                <a:solidFill>
                  <a:srgbClr val="000000"/>
                </a:solidFill>
              </a:rPr>
              <a:t> utilizadas: </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NumPy</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Pandas</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MatPlotlib</a:t>
            </a:r>
            <a:endParaRPr sz="1200">
              <a:solidFill>
                <a:srgbClr val="000000"/>
              </a:solidFill>
            </a:endParaRPr>
          </a:p>
          <a:p>
            <a:pPr indent="-304800" lvl="0" marL="457200" rtl="0" algn="l">
              <a:spcBef>
                <a:spcPts val="0"/>
              </a:spcBef>
              <a:spcAft>
                <a:spcPts val="0"/>
              </a:spcAft>
              <a:buClr>
                <a:srgbClr val="000000"/>
              </a:buClr>
              <a:buSzPts val="1200"/>
              <a:buChar char="●"/>
            </a:pPr>
            <a:r>
              <a:rPr lang="es" sz="1200">
                <a:solidFill>
                  <a:srgbClr val="000000"/>
                </a:solidFill>
              </a:rPr>
              <a:t>Espacio de trabajo en Google Colab:</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Enlace: </a:t>
            </a:r>
            <a:r>
              <a:rPr lang="es" sz="1200" u="sng">
                <a:solidFill>
                  <a:schemeClr val="hlink"/>
                </a:solidFill>
                <a:hlinkClick r:id="rId3"/>
              </a:rPr>
              <a:t>https://acortar.link/HasjQQ</a:t>
            </a:r>
            <a:endParaRPr sz="1200">
              <a:solidFill>
                <a:srgbClr val="000000"/>
              </a:solidFill>
            </a:endParaRPr>
          </a:p>
          <a:p>
            <a:pPr indent="-304800" lvl="1" marL="914400" rtl="0" algn="l">
              <a:spcBef>
                <a:spcPts val="0"/>
              </a:spcBef>
              <a:spcAft>
                <a:spcPts val="0"/>
              </a:spcAft>
              <a:buClr>
                <a:srgbClr val="000000"/>
              </a:buClr>
              <a:buSzPts val="1200"/>
              <a:buChar char="○"/>
            </a:pPr>
            <a:r>
              <a:rPr lang="es" sz="1200">
                <a:solidFill>
                  <a:srgbClr val="000000"/>
                </a:solidFill>
              </a:rPr>
              <a:t>Código QR</a:t>
            </a:r>
            <a:endParaRPr sz="1200">
              <a:solidFill>
                <a:srgbClr val="000000"/>
              </a:solidFill>
            </a:endParaRPr>
          </a:p>
          <a:p>
            <a:pPr indent="0" lvl="0" marL="457200" rtl="0" algn="l">
              <a:spcBef>
                <a:spcPts val="1200"/>
              </a:spcBef>
              <a:spcAft>
                <a:spcPts val="1200"/>
              </a:spcAft>
              <a:buNone/>
            </a:pPr>
            <a:r>
              <a:t/>
            </a:r>
            <a:endParaRPr sz="1200">
              <a:solidFill>
                <a:srgbClr val="000000"/>
              </a:solidFill>
            </a:endParaRPr>
          </a:p>
        </p:txBody>
      </p:sp>
      <p:pic>
        <p:nvPicPr>
          <p:cNvPr id="366" name="Google Shape;366;p27"/>
          <p:cNvPicPr preferRelativeResize="0"/>
          <p:nvPr/>
        </p:nvPicPr>
        <p:blipFill>
          <a:blip r:embed="rId4">
            <a:alphaModFix/>
          </a:blip>
          <a:stretch>
            <a:fillRect/>
          </a:stretch>
        </p:blipFill>
        <p:spPr>
          <a:xfrm>
            <a:off x="6600825" y="2571750"/>
            <a:ext cx="2174925" cy="217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Descripción del dataset y sus columnas</a:t>
            </a:r>
            <a:endParaRPr>
              <a:solidFill>
                <a:srgbClr val="000000"/>
              </a:solidFill>
            </a:endParaRPr>
          </a:p>
        </p:txBody>
      </p:sp>
      <p:sp>
        <p:nvSpPr>
          <p:cNvPr id="372" name="Google Shape;372;p28"/>
          <p:cNvSpPr txBox="1"/>
          <p:nvPr>
            <p:ph idx="1" type="body"/>
          </p:nvPr>
        </p:nvSpPr>
        <p:spPr>
          <a:xfrm>
            <a:off x="399575" y="1197075"/>
            <a:ext cx="7030500" cy="4008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AutoNum type="arabicPeriod"/>
            </a:pPr>
            <a:r>
              <a:rPr lang="es" sz="1200">
                <a:solidFill>
                  <a:srgbClr val="000000"/>
                </a:solidFill>
              </a:rPr>
              <a:t>Importamos las librerías:</a:t>
            </a:r>
            <a:endParaRPr sz="1200">
              <a:solidFill>
                <a:srgbClr val="000000"/>
              </a:solidFill>
            </a:endParaRPr>
          </a:p>
        </p:txBody>
      </p:sp>
      <p:sp>
        <p:nvSpPr>
          <p:cNvPr id="373" name="Google Shape;373;p28"/>
          <p:cNvSpPr txBox="1"/>
          <p:nvPr>
            <p:ph idx="1" type="body"/>
          </p:nvPr>
        </p:nvSpPr>
        <p:spPr>
          <a:xfrm>
            <a:off x="4312125" y="1597875"/>
            <a:ext cx="4626900" cy="12120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Clr>
                <a:srgbClr val="000000"/>
              </a:buClr>
              <a:buSzPts val="1200"/>
              <a:buAutoNum type="arabicPeriod" startAt="2"/>
            </a:pPr>
            <a:r>
              <a:rPr lang="es" sz="1200">
                <a:solidFill>
                  <a:srgbClr val="000000"/>
                </a:solidFill>
              </a:rPr>
              <a:t>Utilizamos el atributo “shape” para obtener</a:t>
            </a:r>
            <a:endParaRPr sz="1200">
              <a:solidFill>
                <a:srgbClr val="000000"/>
              </a:solidFill>
            </a:endParaRPr>
          </a:p>
          <a:p>
            <a:pPr indent="-304800" lvl="1" marL="914400" rtl="0" algn="l">
              <a:lnSpc>
                <a:spcPct val="135714"/>
              </a:lnSpc>
              <a:spcBef>
                <a:spcPts val="0"/>
              </a:spcBef>
              <a:spcAft>
                <a:spcPts val="0"/>
              </a:spcAft>
              <a:buClr>
                <a:srgbClr val="000000"/>
              </a:buClr>
              <a:buSzPts val="1200"/>
              <a:buAutoNum type="alphaLcPeriod"/>
            </a:pPr>
            <a:r>
              <a:rPr lang="es" sz="1050">
                <a:solidFill>
                  <a:srgbClr val="D4D4D4"/>
                </a:solidFill>
                <a:highlight>
                  <a:srgbClr val="1E1E1E"/>
                </a:highlight>
                <a:latin typeface="Courier New"/>
                <a:ea typeface="Courier New"/>
                <a:cs typeface="Courier New"/>
                <a:sym typeface="Courier New"/>
              </a:rPr>
              <a:t>df.shape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0</a:t>
            </a:r>
            <a:r>
              <a:rPr lang="es" sz="1050">
                <a:solidFill>
                  <a:srgbClr val="DCDCDC"/>
                </a:solidFill>
                <a:highlight>
                  <a:srgbClr val="1E1E1E"/>
                </a:highlight>
                <a:latin typeface="Courier New"/>
                <a:ea typeface="Courier New"/>
                <a:cs typeface="Courier New"/>
                <a:sym typeface="Courier New"/>
              </a:rPr>
              <a:t>] </a:t>
            </a:r>
            <a:r>
              <a:rPr lang="es" sz="1200">
                <a:solidFill>
                  <a:srgbClr val="000000"/>
                </a:solidFill>
              </a:rPr>
              <a:t>Número de filas: 1473</a:t>
            </a:r>
            <a:endParaRPr sz="1200">
              <a:solidFill>
                <a:srgbClr val="000000"/>
              </a:solidFill>
            </a:endParaRPr>
          </a:p>
          <a:p>
            <a:pPr indent="-304800" lvl="1" marL="914400" rtl="0" algn="l">
              <a:lnSpc>
                <a:spcPct val="135714"/>
              </a:lnSpc>
              <a:spcBef>
                <a:spcPts val="0"/>
              </a:spcBef>
              <a:spcAft>
                <a:spcPts val="0"/>
              </a:spcAft>
              <a:buClr>
                <a:srgbClr val="000000"/>
              </a:buClr>
              <a:buSzPts val="1200"/>
              <a:buAutoNum type="alphaLcPeriod"/>
            </a:pPr>
            <a:r>
              <a:rPr lang="es" sz="1050">
                <a:solidFill>
                  <a:srgbClr val="D4D4D4"/>
                </a:solidFill>
                <a:highlight>
                  <a:srgbClr val="1E1E1E"/>
                </a:highlight>
                <a:latin typeface="Courier New"/>
                <a:ea typeface="Courier New"/>
                <a:cs typeface="Courier New"/>
                <a:sym typeface="Courier New"/>
              </a:rPr>
              <a:t>df.shape</a:t>
            </a:r>
            <a:r>
              <a:rPr lang="es" sz="1050">
                <a:solidFill>
                  <a:srgbClr val="DCDCDC"/>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1</a:t>
            </a:r>
            <a:r>
              <a:rPr lang="es" sz="1050">
                <a:solidFill>
                  <a:srgbClr val="DCDCDC"/>
                </a:solidFill>
                <a:highlight>
                  <a:srgbClr val="1E1E1E"/>
                </a:highlight>
                <a:latin typeface="Courier New"/>
                <a:ea typeface="Courier New"/>
                <a:cs typeface="Courier New"/>
                <a:sym typeface="Courier New"/>
              </a:rPr>
              <a:t>] </a:t>
            </a:r>
            <a:r>
              <a:rPr lang="es" sz="1200">
                <a:solidFill>
                  <a:srgbClr val="000000"/>
                </a:solidFill>
              </a:rPr>
              <a:t>Número de columnas: 22</a:t>
            </a:r>
            <a:endParaRPr sz="1200">
              <a:solidFill>
                <a:srgbClr val="000000"/>
              </a:solidFill>
            </a:endParaRPr>
          </a:p>
          <a:p>
            <a:pPr indent="-304800" lvl="0" marL="457200" rtl="0" algn="l">
              <a:spcBef>
                <a:spcPts val="0"/>
              </a:spcBef>
              <a:spcAft>
                <a:spcPts val="0"/>
              </a:spcAft>
              <a:buClr>
                <a:srgbClr val="000000"/>
              </a:buClr>
              <a:buSzPts val="1200"/>
              <a:buAutoNum type="arabicPeriod" startAt="2"/>
            </a:pPr>
            <a:r>
              <a:rPr lang="es" sz="1200">
                <a:solidFill>
                  <a:srgbClr val="000000"/>
                </a:solidFill>
              </a:rPr>
              <a:t>Utilizamos el atributo “</a:t>
            </a:r>
            <a:r>
              <a:rPr b="1" lang="es" sz="1200">
                <a:solidFill>
                  <a:srgbClr val="000000"/>
                </a:solidFill>
              </a:rPr>
              <a:t>dtypes</a:t>
            </a:r>
            <a:r>
              <a:rPr lang="es" sz="1200">
                <a:solidFill>
                  <a:srgbClr val="000000"/>
                </a:solidFill>
              </a:rPr>
              <a:t>” para que nos indique el tipo  de datos (</a:t>
            </a:r>
            <a:r>
              <a:rPr b="1" lang="es" sz="1200">
                <a:solidFill>
                  <a:srgbClr val="000000"/>
                </a:solidFill>
              </a:rPr>
              <a:t>objeto</a:t>
            </a:r>
            <a:r>
              <a:rPr lang="es" sz="1200">
                <a:solidFill>
                  <a:srgbClr val="000000"/>
                </a:solidFill>
              </a:rPr>
              <a:t>, int, float)</a:t>
            </a:r>
            <a:endParaRPr sz="1200">
              <a:solidFill>
                <a:srgbClr val="000000"/>
              </a:solidFill>
            </a:endParaRPr>
          </a:p>
        </p:txBody>
      </p:sp>
      <p:pic>
        <p:nvPicPr>
          <p:cNvPr id="374" name="Google Shape;374;p28"/>
          <p:cNvPicPr preferRelativeResize="0"/>
          <p:nvPr/>
        </p:nvPicPr>
        <p:blipFill rotWithShape="1">
          <a:blip r:embed="rId3">
            <a:alphaModFix/>
          </a:blip>
          <a:srcRect b="42600" l="4008" r="63901" t="29545"/>
          <a:stretch/>
        </p:blipFill>
        <p:spPr>
          <a:xfrm>
            <a:off x="143272" y="1597075"/>
            <a:ext cx="3992650" cy="1949349"/>
          </a:xfrm>
          <a:prstGeom prst="rect">
            <a:avLst/>
          </a:prstGeom>
          <a:noFill/>
          <a:ln>
            <a:noFill/>
          </a:ln>
        </p:spPr>
      </p:pic>
      <p:pic>
        <p:nvPicPr>
          <p:cNvPr id="375" name="Google Shape;375;p28"/>
          <p:cNvPicPr preferRelativeResize="0"/>
          <p:nvPr/>
        </p:nvPicPr>
        <p:blipFill rotWithShape="1">
          <a:blip r:embed="rId4">
            <a:alphaModFix/>
          </a:blip>
          <a:srcRect b="11284" l="0" r="53868" t="60163"/>
          <a:stretch/>
        </p:blipFill>
        <p:spPr>
          <a:xfrm>
            <a:off x="143275" y="3652125"/>
            <a:ext cx="3992650" cy="13128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29"/>
          <p:cNvPicPr preferRelativeResize="0"/>
          <p:nvPr/>
        </p:nvPicPr>
        <p:blipFill rotWithShape="1">
          <a:blip r:embed="rId3">
            <a:alphaModFix/>
          </a:blip>
          <a:srcRect b="0" l="6112" r="0" t="9934"/>
          <a:stretch/>
        </p:blipFill>
        <p:spPr>
          <a:xfrm>
            <a:off x="1828800" y="1998675"/>
            <a:ext cx="5097275" cy="2539275"/>
          </a:xfrm>
          <a:prstGeom prst="rect">
            <a:avLst/>
          </a:prstGeom>
          <a:noFill/>
          <a:ln>
            <a:noFill/>
          </a:ln>
        </p:spPr>
      </p:pic>
      <p:sp>
        <p:nvSpPr>
          <p:cNvPr id="381" name="Google Shape;381;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Estadística descriptiva</a:t>
            </a:r>
            <a:endParaRPr>
              <a:solidFill>
                <a:srgbClr val="000000"/>
              </a:solidFill>
            </a:endParaRPr>
          </a:p>
        </p:txBody>
      </p:sp>
      <p:sp>
        <p:nvSpPr>
          <p:cNvPr id="382" name="Google Shape;382;p29"/>
          <p:cNvSpPr txBox="1"/>
          <p:nvPr>
            <p:ph idx="1" type="body"/>
          </p:nvPr>
        </p:nvSpPr>
        <p:spPr>
          <a:xfrm>
            <a:off x="1303800" y="1597875"/>
            <a:ext cx="7030500" cy="400800"/>
          </a:xfrm>
          <a:prstGeom prst="rect">
            <a:avLst/>
          </a:prstGeom>
        </p:spPr>
        <p:txBody>
          <a:bodyPr anchorCtr="0" anchor="t" bIns="91425" lIns="91425" spcFirstLastPara="1" rIns="91425" wrap="square" tIns="91425">
            <a:normAutofit fontScale="85000"/>
          </a:bodyPr>
          <a:lstStyle/>
          <a:p>
            <a:pPr indent="-293370" lvl="0" marL="457200" rtl="0" algn="l">
              <a:spcBef>
                <a:spcPts val="0"/>
              </a:spcBef>
              <a:spcAft>
                <a:spcPts val="0"/>
              </a:spcAft>
              <a:buClr>
                <a:srgbClr val="000000"/>
              </a:buClr>
              <a:buSzPct val="100000"/>
              <a:buAutoNum type="arabicPeriod" startAt="4"/>
            </a:pPr>
            <a:r>
              <a:rPr lang="es" sz="1200">
                <a:solidFill>
                  <a:srgbClr val="000000"/>
                </a:solidFill>
              </a:rPr>
              <a:t>Utilizamos el método “</a:t>
            </a:r>
            <a:r>
              <a:rPr b="1" lang="es" sz="1200">
                <a:solidFill>
                  <a:srgbClr val="000000"/>
                </a:solidFill>
              </a:rPr>
              <a:t>describe</a:t>
            </a:r>
            <a:r>
              <a:rPr lang="es" sz="1200">
                <a:solidFill>
                  <a:srgbClr val="000000"/>
                </a:solidFill>
              </a:rPr>
              <a:t>” para obtener una visión general de la estadística descriptiva del dataset</a:t>
            </a:r>
            <a:endParaRPr sz="12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title"/>
          </p:nvPr>
        </p:nvSpPr>
        <p:spPr>
          <a:xfrm>
            <a:off x="1280325" y="817550"/>
            <a:ext cx="6268500" cy="287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Nunito"/>
              <a:buAutoNum type="arabicPeriod" startAt="5"/>
            </a:pPr>
            <a:r>
              <a:rPr b="0" lang="es" sz="1200">
                <a:solidFill>
                  <a:srgbClr val="000000"/>
                </a:solidFill>
                <a:highlight>
                  <a:schemeClr val="lt1"/>
                </a:highlight>
                <a:latin typeface="Nunito"/>
                <a:ea typeface="Nunito"/>
                <a:cs typeface="Nunito"/>
                <a:sym typeface="Nunito"/>
              </a:rPr>
              <a:t>Arreglamos los nombres de columnas que se importaron de forma errónea:</a:t>
            </a:r>
            <a:endParaRPr b="0" sz="1200">
              <a:solidFill>
                <a:srgbClr val="000000"/>
              </a:solidFill>
              <a:highlight>
                <a:schemeClr val="lt1"/>
              </a:highlight>
              <a:latin typeface="Nunito"/>
              <a:ea typeface="Nunito"/>
              <a:cs typeface="Nunito"/>
              <a:sym typeface="Nunito"/>
            </a:endParaRPr>
          </a:p>
        </p:txBody>
      </p:sp>
      <p:pic>
        <p:nvPicPr>
          <p:cNvPr id="388" name="Google Shape;388;p30"/>
          <p:cNvPicPr preferRelativeResize="0"/>
          <p:nvPr/>
        </p:nvPicPr>
        <p:blipFill rotWithShape="1">
          <a:blip r:embed="rId3">
            <a:alphaModFix/>
          </a:blip>
          <a:srcRect b="0" l="724" r="0" t="2987"/>
          <a:stretch/>
        </p:blipFill>
        <p:spPr>
          <a:xfrm>
            <a:off x="1352800" y="1137125"/>
            <a:ext cx="5542324" cy="2869225"/>
          </a:xfrm>
          <a:prstGeom prst="rect">
            <a:avLst/>
          </a:prstGeom>
          <a:noFill/>
          <a:ln>
            <a:noFill/>
          </a:ln>
        </p:spPr>
      </p:pic>
      <p:sp>
        <p:nvSpPr>
          <p:cNvPr id="389" name="Google Shape;389;p30"/>
          <p:cNvSpPr txBox="1"/>
          <p:nvPr>
            <p:ph type="title"/>
          </p:nvPr>
        </p:nvSpPr>
        <p:spPr>
          <a:xfrm>
            <a:off x="1280325" y="2110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Limpieza de los datos</a:t>
            </a:r>
            <a:endParaRPr>
              <a:solidFill>
                <a:srgbClr val="000000"/>
              </a:solidFill>
            </a:endParaRPr>
          </a:p>
        </p:txBody>
      </p:sp>
      <p:pic>
        <p:nvPicPr>
          <p:cNvPr id="390" name="Google Shape;390;p30"/>
          <p:cNvPicPr preferRelativeResize="0"/>
          <p:nvPr/>
        </p:nvPicPr>
        <p:blipFill rotWithShape="1">
          <a:blip r:embed="rId4">
            <a:alphaModFix/>
          </a:blip>
          <a:srcRect b="18553" l="4392" r="54597" t="65804"/>
          <a:stretch/>
        </p:blipFill>
        <p:spPr>
          <a:xfrm>
            <a:off x="1352800" y="4038825"/>
            <a:ext cx="5542301" cy="112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nvSpPr>
        <p:spPr>
          <a:xfrm>
            <a:off x="502425" y="559025"/>
            <a:ext cx="70971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6"/>
            </a:pPr>
            <a:r>
              <a:rPr lang="es" sz="1200">
                <a:latin typeface="Nunito"/>
                <a:ea typeface="Nunito"/>
                <a:cs typeface="Nunito"/>
                <a:sym typeface="Nunito"/>
              </a:rPr>
              <a:t>Detectamos</a:t>
            </a:r>
            <a:r>
              <a:rPr lang="es" sz="1200">
                <a:latin typeface="Nunito"/>
                <a:ea typeface="Nunito"/>
                <a:cs typeface="Nunito"/>
                <a:sym typeface="Nunito"/>
              </a:rPr>
              <a:t> datos vacíos o ausentes:</a:t>
            </a:r>
            <a:endParaRPr sz="1200">
              <a:latin typeface="Nunito"/>
              <a:ea typeface="Nunito"/>
              <a:cs typeface="Nunito"/>
              <a:sym typeface="Nunito"/>
            </a:endParaRPr>
          </a:p>
        </p:txBody>
      </p:sp>
      <p:pic>
        <p:nvPicPr>
          <p:cNvPr id="396" name="Google Shape;396;p31"/>
          <p:cNvPicPr preferRelativeResize="0"/>
          <p:nvPr/>
        </p:nvPicPr>
        <p:blipFill rotWithShape="1">
          <a:blip r:embed="rId3">
            <a:alphaModFix/>
          </a:blip>
          <a:srcRect b="0" l="5204" r="0" t="15333"/>
          <a:stretch/>
        </p:blipFill>
        <p:spPr>
          <a:xfrm>
            <a:off x="502438" y="928338"/>
            <a:ext cx="7715800" cy="600950"/>
          </a:xfrm>
          <a:prstGeom prst="rect">
            <a:avLst/>
          </a:prstGeom>
          <a:noFill/>
          <a:ln>
            <a:noFill/>
          </a:ln>
        </p:spPr>
      </p:pic>
      <p:sp>
        <p:nvSpPr>
          <p:cNvPr id="397" name="Google Shape;397;p31"/>
          <p:cNvSpPr txBox="1"/>
          <p:nvPr/>
        </p:nvSpPr>
        <p:spPr>
          <a:xfrm>
            <a:off x="502438" y="1686088"/>
            <a:ext cx="6677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7"/>
            </a:pPr>
            <a:r>
              <a:rPr lang="es" sz="1200">
                <a:latin typeface="Nunito"/>
                <a:ea typeface="Nunito"/>
                <a:cs typeface="Nunito"/>
                <a:sym typeface="Nunito"/>
              </a:rPr>
              <a:t>Detectamos datos incorrectos o erróneos:</a:t>
            </a:r>
            <a:endParaRPr sz="1200">
              <a:latin typeface="Nunito"/>
              <a:ea typeface="Nunito"/>
              <a:cs typeface="Nunito"/>
              <a:sym typeface="Nunito"/>
            </a:endParaRPr>
          </a:p>
        </p:txBody>
      </p:sp>
      <p:pic>
        <p:nvPicPr>
          <p:cNvPr id="398" name="Google Shape;398;p31"/>
          <p:cNvPicPr preferRelativeResize="0"/>
          <p:nvPr/>
        </p:nvPicPr>
        <p:blipFill rotWithShape="1">
          <a:blip r:embed="rId4">
            <a:alphaModFix/>
          </a:blip>
          <a:srcRect b="29341" l="4370" r="0" t="13338"/>
          <a:stretch/>
        </p:blipFill>
        <p:spPr>
          <a:xfrm>
            <a:off x="502438" y="2055388"/>
            <a:ext cx="7715801" cy="436393"/>
          </a:xfrm>
          <a:prstGeom prst="rect">
            <a:avLst/>
          </a:prstGeom>
          <a:noFill/>
          <a:ln>
            <a:noFill/>
          </a:ln>
        </p:spPr>
      </p:pic>
      <p:sp>
        <p:nvSpPr>
          <p:cNvPr id="399" name="Google Shape;399;p31"/>
          <p:cNvSpPr txBox="1"/>
          <p:nvPr/>
        </p:nvSpPr>
        <p:spPr>
          <a:xfrm>
            <a:off x="502438" y="2672763"/>
            <a:ext cx="6677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8"/>
            </a:pPr>
            <a:r>
              <a:rPr lang="es" sz="1200">
                <a:latin typeface="Nunito"/>
                <a:ea typeface="Nunito"/>
                <a:cs typeface="Nunito"/>
                <a:sym typeface="Nunito"/>
              </a:rPr>
              <a:t>Detectamos </a:t>
            </a:r>
            <a:r>
              <a:rPr lang="es" sz="1200">
                <a:latin typeface="Nunito"/>
                <a:ea typeface="Nunito"/>
                <a:cs typeface="Nunito"/>
                <a:sym typeface="Nunito"/>
              </a:rPr>
              <a:t>datos duplicados:</a:t>
            </a:r>
            <a:endParaRPr sz="1200">
              <a:latin typeface="Nunito"/>
              <a:ea typeface="Nunito"/>
              <a:cs typeface="Nunito"/>
              <a:sym typeface="Nunito"/>
            </a:endParaRPr>
          </a:p>
        </p:txBody>
      </p:sp>
      <p:pic>
        <p:nvPicPr>
          <p:cNvPr id="400" name="Google Shape;400;p31"/>
          <p:cNvPicPr preferRelativeResize="0"/>
          <p:nvPr/>
        </p:nvPicPr>
        <p:blipFill rotWithShape="1">
          <a:blip r:embed="rId5">
            <a:alphaModFix/>
          </a:blip>
          <a:srcRect b="0" l="5535" r="0" t="8784"/>
          <a:stretch/>
        </p:blipFill>
        <p:spPr>
          <a:xfrm>
            <a:off x="502438" y="3042063"/>
            <a:ext cx="5524500" cy="764600"/>
          </a:xfrm>
          <a:prstGeom prst="rect">
            <a:avLst/>
          </a:prstGeom>
          <a:noFill/>
          <a:ln>
            <a:noFill/>
          </a:ln>
        </p:spPr>
      </p:pic>
      <p:pic>
        <p:nvPicPr>
          <p:cNvPr id="401" name="Google Shape;401;p31"/>
          <p:cNvPicPr preferRelativeResize="0"/>
          <p:nvPr/>
        </p:nvPicPr>
        <p:blipFill rotWithShape="1">
          <a:blip r:embed="rId6">
            <a:alphaModFix/>
          </a:blip>
          <a:srcRect b="0" l="4205" r="0" t="9869"/>
          <a:stretch/>
        </p:blipFill>
        <p:spPr>
          <a:xfrm>
            <a:off x="502438" y="3983513"/>
            <a:ext cx="8139125" cy="60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214075" y="861900"/>
            <a:ext cx="72513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a:t>Análisis de datos </a:t>
            </a:r>
            <a:endParaRPr/>
          </a:p>
          <a:p>
            <a:pPr indent="0" lvl="0" marL="0" rtl="0" algn="l">
              <a:spcBef>
                <a:spcPts val="0"/>
              </a:spcBef>
              <a:spcAft>
                <a:spcPts val="0"/>
              </a:spcAft>
              <a:buNone/>
            </a:pPr>
            <a:r>
              <a:rPr lang="es"/>
              <a:t>de </a:t>
            </a:r>
            <a:r>
              <a:rPr lang="es" sz="3822"/>
              <a:t>Recursos Humanos</a:t>
            </a:r>
            <a:r>
              <a:rPr lang="es"/>
              <a:t> de la empresa BioTech </a:t>
            </a:r>
            <a:r>
              <a:rPr lang="es"/>
              <a:t>Innovations</a:t>
            </a:r>
            <a:r>
              <a:rPr lang="es"/>
              <a:t> S.A.</a:t>
            </a:r>
            <a:endParaRPr/>
          </a:p>
        </p:txBody>
      </p:sp>
      <p:sp>
        <p:nvSpPr>
          <p:cNvPr id="285" name="Google Shape;285;p14"/>
          <p:cNvSpPr txBox="1"/>
          <p:nvPr>
            <p:ph idx="1" type="subTitle"/>
          </p:nvPr>
        </p:nvSpPr>
        <p:spPr>
          <a:xfrm>
            <a:off x="283125" y="3237075"/>
            <a:ext cx="14463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300"/>
              <a:t>Equipo Docente:</a:t>
            </a:r>
            <a:endParaRPr b="1" sz="1300"/>
          </a:p>
          <a:p>
            <a:pPr indent="0" lvl="0" marL="0" rtl="0" algn="l">
              <a:spcBef>
                <a:spcPts val="0"/>
              </a:spcBef>
              <a:spcAft>
                <a:spcPts val="0"/>
              </a:spcAft>
              <a:buNone/>
            </a:pPr>
            <a:r>
              <a:rPr lang="es" sz="1200"/>
              <a:t>Ugarte, Marcos</a:t>
            </a:r>
            <a:endParaRPr sz="1200"/>
          </a:p>
          <a:p>
            <a:pPr indent="0" lvl="0" marL="0" rtl="0" algn="l">
              <a:spcBef>
                <a:spcPts val="0"/>
              </a:spcBef>
              <a:spcAft>
                <a:spcPts val="0"/>
              </a:spcAft>
              <a:buNone/>
            </a:pPr>
            <a:r>
              <a:rPr lang="es" sz="1200"/>
              <a:t>Pratta, Nahuel</a:t>
            </a:r>
            <a:endParaRPr sz="1200"/>
          </a:p>
        </p:txBody>
      </p:sp>
      <p:sp>
        <p:nvSpPr>
          <p:cNvPr id="286" name="Google Shape;286;p14"/>
          <p:cNvSpPr txBox="1"/>
          <p:nvPr>
            <p:ph idx="1" type="subTitle"/>
          </p:nvPr>
        </p:nvSpPr>
        <p:spPr>
          <a:xfrm>
            <a:off x="4161100" y="3110075"/>
            <a:ext cx="2153100" cy="177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s" sz="1320"/>
              <a:t>Equipo DataMinds:</a:t>
            </a:r>
            <a:endParaRPr b="1" sz="1320"/>
          </a:p>
          <a:p>
            <a:pPr indent="0" lvl="0" marL="0" rtl="0" algn="l">
              <a:lnSpc>
                <a:spcPct val="95000"/>
              </a:lnSpc>
              <a:spcBef>
                <a:spcPts val="0"/>
              </a:spcBef>
              <a:spcAft>
                <a:spcPts val="0"/>
              </a:spcAft>
              <a:buSzPts val="770"/>
              <a:buNone/>
            </a:pPr>
            <a:r>
              <a:rPr lang="es" sz="1220"/>
              <a:t>Angiolini, Sofia Carla</a:t>
            </a:r>
            <a:endParaRPr sz="1220"/>
          </a:p>
          <a:p>
            <a:pPr indent="0" lvl="0" marL="0" rtl="0" algn="l">
              <a:lnSpc>
                <a:spcPct val="95000"/>
              </a:lnSpc>
              <a:spcBef>
                <a:spcPts val="0"/>
              </a:spcBef>
              <a:spcAft>
                <a:spcPts val="0"/>
              </a:spcAft>
              <a:buSzPts val="770"/>
              <a:buNone/>
            </a:pPr>
            <a:r>
              <a:rPr lang="es" sz="1220"/>
              <a:t>Ayán, María Trinidad</a:t>
            </a:r>
            <a:endParaRPr sz="1220"/>
          </a:p>
          <a:p>
            <a:pPr indent="0" lvl="0" marL="0" rtl="0" algn="l">
              <a:lnSpc>
                <a:spcPct val="95000"/>
              </a:lnSpc>
              <a:spcBef>
                <a:spcPts val="0"/>
              </a:spcBef>
              <a:spcAft>
                <a:spcPts val="0"/>
              </a:spcAft>
              <a:buSzPts val="770"/>
              <a:buNone/>
            </a:pPr>
            <a:r>
              <a:rPr lang="es" sz="1220"/>
              <a:t>Donati, Camila</a:t>
            </a:r>
            <a:endParaRPr sz="1220"/>
          </a:p>
          <a:p>
            <a:pPr indent="0" lvl="0" marL="0" rtl="0" algn="l">
              <a:lnSpc>
                <a:spcPct val="95000"/>
              </a:lnSpc>
              <a:spcBef>
                <a:spcPts val="0"/>
              </a:spcBef>
              <a:spcAft>
                <a:spcPts val="0"/>
              </a:spcAft>
              <a:buSzPts val="770"/>
              <a:buNone/>
            </a:pPr>
            <a:r>
              <a:rPr lang="es" sz="1220"/>
              <a:t>Giordano, Ariel Eduardo</a:t>
            </a:r>
            <a:endParaRPr sz="1220"/>
          </a:p>
          <a:p>
            <a:pPr indent="0" lvl="0" marL="0" rtl="0" algn="l">
              <a:lnSpc>
                <a:spcPct val="95000"/>
              </a:lnSpc>
              <a:spcBef>
                <a:spcPts val="0"/>
              </a:spcBef>
              <a:spcAft>
                <a:spcPts val="0"/>
              </a:spcAft>
              <a:buSzPts val="770"/>
              <a:buNone/>
            </a:pPr>
            <a:r>
              <a:rPr lang="es" sz="1220"/>
              <a:t>Herrera, Edgar Fabián</a:t>
            </a:r>
            <a:endParaRPr sz="1220"/>
          </a:p>
          <a:p>
            <a:pPr indent="0" lvl="0" marL="0" rtl="0" algn="l">
              <a:lnSpc>
                <a:spcPct val="95000"/>
              </a:lnSpc>
              <a:spcBef>
                <a:spcPts val="0"/>
              </a:spcBef>
              <a:spcAft>
                <a:spcPts val="0"/>
              </a:spcAft>
              <a:buSzPts val="770"/>
              <a:buNone/>
            </a:pPr>
            <a:r>
              <a:rPr lang="es" sz="1220"/>
              <a:t>López, María Gabriela </a:t>
            </a:r>
            <a:endParaRPr sz="1220"/>
          </a:p>
          <a:p>
            <a:pPr indent="0" lvl="0" marL="0" rtl="0" algn="l">
              <a:lnSpc>
                <a:spcPct val="95000"/>
              </a:lnSpc>
              <a:spcBef>
                <a:spcPts val="0"/>
              </a:spcBef>
              <a:spcAft>
                <a:spcPts val="0"/>
              </a:spcAft>
              <a:buSzPts val="770"/>
              <a:buNone/>
            </a:pPr>
            <a:r>
              <a:rPr lang="es" sz="1220"/>
              <a:t>Quiroga, Fernanda</a:t>
            </a:r>
            <a:endParaRPr sz="1220"/>
          </a:p>
          <a:p>
            <a:pPr indent="0" lvl="0" marL="0" rtl="0" algn="l">
              <a:lnSpc>
                <a:spcPct val="95000"/>
              </a:lnSpc>
              <a:spcBef>
                <a:spcPts val="0"/>
              </a:spcBef>
              <a:spcAft>
                <a:spcPts val="0"/>
              </a:spcAft>
              <a:buSzPts val="770"/>
              <a:buNone/>
            </a:pPr>
            <a:r>
              <a:rPr lang="es" sz="1220"/>
              <a:t>Valvassori, Etelvina Graciela </a:t>
            </a:r>
            <a:endParaRPr sz="122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nvSpPr>
        <p:spPr>
          <a:xfrm>
            <a:off x="970988" y="890588"/>
            <a:ext cx="70971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9"/>
            </a:pPr>
            <a:r>
              <a:rPr lang="es" sz="1200">
                <a:latin typeface="Nunito"/>
                <a:ea typeface="Nunito"/>
                <a:cs typeface="Nunito"/>
                <a:sym typeface="Nunito"/>
              </a:rPr>
              <a:t>Una vez realizada una primera limpieza del dataset, continuamos con el método describe para detectar outliers (anomalías).</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startAt="9"/>
            </a:pPr>
            <a:r>
              <a:rPr lang="es" sz="1200">
                <a:latin typeface="Nunito"/>
                <a:ea typeface="Nunito"/>
                <a:cs typeface="Nunito"/>
                <a:sym typeface="Nunito"/>
              </a:rPr>
              <a:t>Como la primera fila está mal cargada, la eliminamos:</a:t>
            </a:r>
            <a:endParaRPr sz="1200">
              <a:latin typeface="Nunito"/>
              <a:ea typeface="Nunito"/>
              <a:cs typeface="Nunito"/>
              <a:sym typeface="Nunito"/>
            </a:endParaRPr>
          </a:p>
        </p:txBody>
      </p:sp>
      <p:pic>
        <p:nvPicPr>
          <p:cNvPr id="407" name="Google Shape;407;p32"/>
          <p:cNvPicPr preferRelativeResize="0"/>
          <p:nvPr/>
        </p:nvPicPr>
        <p:blipFill rotWithShape="1">
          <a:blip r:embed="rId3">
            <a:alphaModFix/>
          </a:blip>
          <a:srcRect b="0" l="5891" r="0" t="0"/>
          <a:stretch/>
        </p:blipFill>
        <p:spPr>
          <a:xfrm>
            <a:off x="1515038" y="1702950"/>
            <a:ext cx="5629274" cy="723900"/>
          </a:xfrm>
          <a:prstGeom prst="rect">
            <a:avLst/>
          </a:prstGeom>
          <a:noFill/>
          <a:ln>
            <a:noFill/>
          </a:ln>
        </p:spPr>
      </p:pic>
      <p:sp>
        <p:nvSpPr>
          <p:cNvPr id="408" name="Google Shape;408;p32"/>
          <p:cNvSpPr txBox="1"/>
          <p:nvPr/>
        </p:nvSpPr>
        <p:spPr>
          <a:xfrm>
            <a:off x="970988" y="2500313"/>
            <a:ext cx="51066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11"/>
            </a:pPr>
            <a:r>
              <a:rPr lang="es" sz="1200">
                <a:latin typeface="Nunito"/>
                <a:ea typeface="Nunito"/>
                <a:cs typeface="Nunito"/>
                <a:sym typeface="Nunito"/>
              </a:rPr>
              <a:t>También v</a:t>
            </a:r>
            <a:r>
              <a:rPr lang="es" sz="1200">
                <a:latin typeface="Nunito"/>
                <a:ea typeface="Nunito"/>
                <a:cs typeface="Nunito"/>
                <a:sym typeface="Nunito"/>
              </a:rPr>
              <a:t>erificamos el</a:t>
            </a:r>
            <a:r>
              <a:rPr lang="es" sz="1200">
                <a:latin typeface="Nunito"/>
                <a:ea typeface="Nunito"/>
                <a:cs typeface="Nunito"/>
                <a:sym typeface="Nunito"/>
              </a:rPr>
              <a:t> formato de datos:</a:t>
            </a:r>
            <a:endParaRPr sz="1200">
              <a:latin typeface="Nunito"/>
              <a:ea typeface="Nunito"/>
              <a:cs typeface="Nunito"/>
              <a:sym typeface="Nunito"/>
            </a:endParaRPr>
          </a:p>
        </p:txBody>
      </p:sp>
      <p:pic>
        <p:nvPicPr>
          <p:cNvPr id="409" name="Google Shape;409;p32"/>
          <p:cNvPicPr preferRelativeResize="0"/>
          <p:nvPr/>
        </p:nvPicPr>
        <p:blipFill rotWithShape="1">
          <a:blip r:embed="rId4">
            <a:alphaModFix/>
          </a:blip>
          <a:srcRect b="14282" l="5544" r="0" t="6327"/>
          <a:stretch/>
        </p:blipFill>
        <p:spPr>
          <a:xfrm>
            <a:off x="1515038" y="3005137"/>
            <a:ext cx="6657974" cy="12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nvSpPr>
        <p:spPr>
          <a:xfrm>
            <a:off x="475970" y="924175"/>
            <a:ext cx="28866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12"/>
            </a:pPr>
            <a:r>
              <a:rPr lang="es" sz="1200">
                <a:latin typeface="Nunito"/>
                <a:ea typeface="Nunito"/>
                <a:cs typeface="Nunito"/>
                <a:sym typeface="Nunito"/>
              </a:rPr>
              <a:t>Corrección de los tipos de datos</a:t>
            </a:r>
            <a:r>
              <a:rPr lang="es" sz="1200">
                <a:latin typeface="Nunito"/>
                <a:ea typeface="Nunito"/>
                <a:cs typeface="Nunito"/>
                <a:sym typeface="Nunito"/>
              </a:rPr>
              <a:t>:</a:t>
            </a:r>
            <a:endParaRPr sz="1200">
              <a:latin typeface="Nunito"/>
              <a:ea typeface="Nunito"/>
              <a:cs typeface="Nunito"/>
              <a:sym typeface="Nunito"/>
            </a:endParaRPr>
          </a:p>
        </p:txBody>
      </p:sp>
      <p:pic>
        <p:nvPicPr>
          <p:cNvPr id="415" name="Google Shape;415;p33"/>
          <p:cNvPicPr preferRelativeResize="0"/>
          <p:nvPr/>
        </p:nvPicPr>
        <p:blipFill rotWithShape="1">
          <a:blip r:embed="rId3">
            <a:alphaModFix/>
          </a:blip>
          <a:srcRect b="0" l="4251" r="0" t="3697"/>
          <a:stretch/>
        </p:blipFill>
        <p:spPr>
          <a:xfrm>
            <a:off x="475975" y="1293475"/>
            <a:ext cx="8192051" cy="292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34"/>
          <p:cNvPicPr preferRelativeResize="0"/>
          <p:nvPr/>
        </p:nvPicPr>
        <p:blipFill rotWithShape="1">
          <a:blip r:embed="rId3">
            <a:alphaModFix/>
          </a:blip>
          <a:srcRect b="0" l="3094" r="3700" t="33141"/>
          <a:stretch/>
        </p:blipFill>
        <p:spPr>
          <a:xfrm>
            <a:off x="270125" y="785225"/>
            <a:ext cx="8392349" cy="649625"/>
          </a:xfrm>
          <a:prstGeom prst="rect">
            <a:avLst/>
          </a:prstGeom>
          <a:noFill/>
          <a:ln>
            <a:noFill/>
          </a:ln>
        </p:spPr>
      </p:pic>
      <p:sp>
        <p:nvSpPr>
          <p:cNvPr id="421" name="Google Shape;421;p34"/>
          <p:cNvSpPr txBox="1"/>
          <p:nvPr/>
        </p:nvSpPr>
        <p:spPr>
          <a:xfrm>
            <a:off x="211158" y="224288"/>
            <a:ext cx="72201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AutoNum type="arabicPeriod" startAt="13"/>
            </a:pPr>
            <a:r>
              <a:rPr lang="es" sz="1200">
                <a:latin typeface="Nunito"/>
                <a:ea typeface="Nunito"/>
                <a:cs typeface="Nunito"/>
                <a:sym typeface="Nunito"/>
              </a:rPr>
              <a:t>Medidas descriptivas para variables categóricas</a:t>
            </a:r>
            <a:endParaRPr sz="1200">
              <a:latin typeface="Nunito"/>
              <a:ea typeface="Nunito"/>
              <a:cs typeface="Nunito"/>
              <a:sym typeface="Nunito"/>
            </a:endParaRPr>
          </a:p>
        </p:txBody>
      </p:sp>
      <p:sp>
        <p:nvSpPr>
          <p:cNvPr id="422" name="Google Shape;422;p34"/>
          <p:cNvSpPr txBox="1"/>
          <p:nvPr/>
        </p:nvSpPr>
        <p:spPr>
          <a:xfrm>
            <a:off x="211158" y="2659388"/>
            <a:ext cx="722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Nunito"/>
                <a:ea typeface="Nunito"/>
                <a:cs typeface="Nunito"/>
                <a:sym typeface="Nunito"/>
              </a:rPr>
              <a:t>15. </a:t>
            </a:r>
            <a:r>
              <a:rPr lang="es" sz="1200">
                <a:latin typeface="Nunito"/>
                <a:ea typeface="Nunito"/>
                <a:cs typeface="Nunito"/>
                <a:sym typeface="Nunito"/>
              </a:rPr>
              <a:t>Realizar los informes según sean los datos (simétricos o asimétricos).</a:t>
            </a:r>
            <a:endParaRPr sz="1200">
              <a:latin typeface="Nunito"/>
              <a:ea typeface="Nunito"/>
              <a:cs typeface="Nunito"/>
              <a:sym typeface="Nunito"/>
            </a:endParaRPr>
          </a:p>
        </p:txBody>
      </p:sp>
      <p:pic>
        <p:nvPicPr>
          <p:cNvPr id="423" name="Google Shape;423;p34"/>
          <p:cNvPicPr preferRelativeResize="0"/>
          <p:nvPr/>
        </p:nvPicPr>
        <p:blipFill rotWithShape="1">
          <a:blip r:embed="rId4">
            <a:alphaModFix/>
          </a:blip>
          <a:srcRect b="0" l="3512" r="64379" t="55822"/>
          <a:stretch/>
        </p:blipFill>
        <p:spPr>
          <a:xfrm>
            <a:off x="270125" y="2093275"/>
            <a:ext cx="4967026" cy="468650"/>
          </a:xfrm>
          <a:prstGeom prst="rect">
            <a:avLst/>
          </a:prstGeom>
          <a:noFill/>
          <a:ln>
            <a:noFill/>
          </a:ln>
        </p:spPr>
      </p:pic>
      <p:pic>
        <p:nvPicPr>
          <p:cNvPr id="424" name="Google Shape;424;p34"/>
          <p:cNvPicPr preferRelativeResize="0"/>
          <p:nvPr/>
        </p:nvPicPr>
        <p:blipFill rotWithShape="1">
          <a:blip r:embed="rId5">
            <a:alphaModFix/>
          </a:blip>
          <a:srcRect b="7580" l="4477" r="17925" t="55779"/>
          <a:stretch/>
        </p:blipFill>
        <p:spPr>
          <a:xfrm>
            <a:off x="317102" y="3028700"/>
            <a:ext cx="7530475" cy="1888826"/>
          </a:xfrm>
          <a:prstGeom prst="rect">
            <a:avLst/>
          </a:prstGeom>
          <a:noFill/>
          <a:ln>
            <a:noFill/>
          </a:ln>
        </p:spPr>
      </p:pic>
      <p:sp>
        <p:nvSpPr>
          <p:cNvPr id="425" name="Google Shape;425;p34"/>
          <p:cNvSpPr txBox="1"/>
          <p:nvPr/>
        </p:nvSpPr>
        <p:spPr>
          <a:xfrm>
            <a:off x="211158" y="1626488"/>
            <a:ext cx="722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Nunito"/>
                <a:ea typeface="Nunito"/>
                <a:cs typeface="Nunito"/>
                <a:sym typeface="Nunito"/>
              </a:rPr>
              <a:t>14. </a:t>
            </a:r>
            <a:r>
              <a:rPr lang="es" sz="1200">
                <a:latin typeface="Nunito"/>
                <a:ea typeface="Nunito"/>
                <a:cs typeface="Nunito"/>
                <a:sym typeface="Nunito"/>
              </a:rPr>
              <a:t>Medidas descriptivas para variables numéricas</a:t>
            </a:r>
            <a:endParaRPr sz="12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5"/>
          <p:cNvSpPr txBox="1"/>
          <p:nvPr>
            <p:ph type="title"/>
          </p:nvPr>
        </p:nvSpPr>
        <p:spPr>
          <a:xfrm>
            <a:off x="1388550" y="13833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600"/>
              <a:t>Gráficos </a:t>
            </a:r>
            <a:r>
              <a:rPr lang="es" sz="3600"/>
              <a:t>con Python</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Gráfico de torta</a:t>
            </a:r>
            <a:endParaRPr>
              <a:solidFill>
                <a:srgbClr val="000000"/>
              </a:solidFill>
            </a:endParaRPr>
          </a:p>
        </p:txBody>
      </p:sp>
      <p:pic>
        <p:nvPicPr>
          <p:cNvPr id="436" name="Google Shape;436;p36"/>
          <p:cNvPicPr preferRelativeResize="0"/>
          <p:nvPr/>
        </p:nvPicPr>
        <p:blipFill rotWithShape="1">
          <a:blip r:embed="rId3">
            <a:alphaModFix/>
          </a:blip>
          <a:srcRect b="0" l="3229" r="46622" t="0"/>
          <a:stretch/>
        </p:blipFill>
        <p:spPr>
          <a:xfrm>
            <a:off x="461150" y="1575161"/>
            <a:ext cx="4734300" cy="1993188"/>
          </a:xfrm>
          <a:prstGeom prst="rect">
            <a:avLst/>
          </a:prstGeom>
          <a:noFill/>
          <a:ln>
            <a:noFill/>
          </a:ln>
        </p:spPr>
      </p:pic>
      <p:pic>
        <p:nvPicPr>
          <p:cNvPr id="437" name="Google Shape;437;p36"/>
          <p:cNvPicPr preferRelativeResize="0"/>
          <p:nvPr/>
        </p:nvPicPr>
        <p:blipFill>
          <a:blip r:embed="rId4">
            <a:alphaModFix/>
          </a:blip>
          <a:stretch>
            <a:fillRect/>
          </a:stretch>
        </p:blipFill>
        <p:spPr>
          <a:xfrm>
            <a:off x="5594950" y="978075"/>
            <a:ext cx="3010950" cy="345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Histograma</a:t>
            </a:r>
            <a:endParaRPr>
              <a:solidFill>
                <a:srgbClr val="000000"/>
              </a:solidFill>
            </a:endParaRPr>
          </a:p>
        </p:txBody>
      </p:sp>
      <p:pic>
        <p:nvPicPr>
          <p:cNvPr id="443" name="Google Shape;443;p37"/>
          <p:cNvPicPr preferRelativeResize="0"/>
          <p:nvPr/>
        </p:nvPicPr>
        <p:blipFill rotWithShape="1">
          <a:blip r:embed="rId3">
            <a:alphaModFix/>
          </a:blip>
          <a:srcRect b="0" l="7244" r="0" t="0"/>
          <a:stretch/>
        </p:blipFill>
        <p:spPr>
          <a:xfrm>
            <a:off x="130075" y="1432467"/>
            <a:ext cx="4734300" cy="1717555"/>
          </a:xfrm>
          <a:prstGeom prst="rect">
            <a:avLst/>
          </a:prstGeom>
          <a:noFill/>
          <a:ln>
            <a:noFill/>
          </a:ln>
        </p:spPr>
      </p:pic>
      <p:pic>
        <p:nvPicPr>
          <p:cNvPr id="444" name="Google Shape;444;p37"/>
          <p:cNvPicPr preferRelativeResize="0"/>
          <p:nvPr/>
        </p:nvPicPr>
        <p:blipFill>
          <a:blip r:embed="rId4">
            <a:alphaModFix/>
          </a:blip>
          <a:stretch>
            <a:fillRect/>
          </a:stretch>
        </p:blipFill>
        <p:spPr>
          <a:xfrm>
            <a:off x="4985503" y="1318024"/>
            <a:ext cx="4158500" cy="3199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Gráfico de dispersión</a:t>
            </a:r>
            <a:endParaRPr>
              <a:solidFill>
                <a:srgbClr val="000000"/>
              </a:solidFill>
            </a:endParaRPr>
          </a:p>
        </p:txBody>
      </p:sp>
      <p:pic>
        <p:nvPicPr>
          <p:cNvPr id="450" name="Google Shape;450;p38"/>
          <p:cNvPicPr preferRelativeResize="0"/>
          <p:nvPr/>
        </p:nvPicPr>
        <p:blipFill rotWithShape="1">
          <a:blip r:embed="rId3">
            <a:alphaModFix/>
          </a:blip>
          <a:srcRect b="0" l="5598" r="0" t="0"/>
          <a:stretch/>
        </p:blipFill>
        <p:spPr>
          <a:xfrm>
            <a:off x="200250" y="1455224"/>
            <a:ext cx="4681876" cy="2344150"/>
          </a:xfrm>
          <a:prstGeom prst="rect">
            <a:avLst/>
          </a:prstGeom>
          <a:noFill/>
          <a:ln>
            <a:noFill/>
          </a:ln>
        </p:spPr>
      </p:pic>
      <p:pic>
        <p:nvPicPr>
          <p:cNvPr id="451" name="Google Shape;451;p38"/>
          <p:cNvPicPr preferRelativeResize="0"/>
          <p:nvPr/>
        </p:nvPicPr>
        <p:blipFill>
          <a:blip r:embed="rId4">
            <a:alphaModFix/>
          </a:blip>
          <a:stretch>
            <a:fillRect/>
          </a:stretch>
        </p:blipFill>
        <p:spPr>
          <a:xfrm>
            <a:off x="4950553" y="1284150"/>
            <a:ext cx="4108450" cy="3243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9"/>
          <p:cNvSpPr txBox="1"/>
          <p:nvPr>
            <p:ph type="title"/>
          </p:nvPr>
        </p:nvSpPr>
        <p:spPr>
          <a:xfrm>
            <a:off x="1388550" y="1640100"/>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600"/>
              <a:t>Conclusiones</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idx="4294967295" type="body"/>
          </p:nvPr>
        </p:nvSpPr>
        <p:spPr>
          <a:xfrm>
            <a:off x="883650" y="528750"/>
            <a:ext cx="7376700" cy="4086000"/>
          </a:xfrm>
          <a:prstGeom prst="rect">
            <a:avLst/>
          </a:prstGeom>
        </p:spPr>
        <p:txBody>
          <a:bodyPr anchorCtr="0" anchor="t" bIns="91425" lIns="91425" spcFirstLastPara="1" rIns="91425" wrap="square" tIns="91425">
            <a:normAutofit lnSpcReduction="10000"/>
          </a:bodyPr>
          <a:lstStyle/>
          <a:p>
            <a:pPr indent="-304800" lvl="0" marL="457200" rtl="0" algn="just">
              <a:lnSpc>
                <a:spcPct val="150000"/>
              </a:lnSpc>
              <a:spcBef>
                <a:spcPts val="300"/>
              </a:spcBef>
              <a:spcAft>
                <a:spcPts val="0"/>
              </a:spcAft>
              <a:buClr>
                <a:srgbClr val="000000"/>
              </a:buClr>
              <a:buSzPts val="1200"/>
              <a:buChar char="●"/>
            </a:pPr>
            <a:r>
              <a:rPr b="1" lang="es" sz="1200">
                <a:solidFill>
                  <a:srgbClr val="000000"/>
                </a:solidFill>
              </a:rPr>
              <a:t>Patrones y tendencias en variables clave: </a:t>
            </a:r>
            <a:endParaRPr b="1"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A</a:t>
            </a:r>
            <a:r>
              <a:rPr lang="es" sz="1200">
                <a:solidFill>
                  <a:srgbClr val="000000"/>
                </a:solidFill>
              </a:rPr>
              <a:t>ntigüedad de los empleados</a:t>
            </a:r>
            <a:endParaRPr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Satisfacción laboral</a:t>
            </a:r>
            <a:endParaRPr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Condiciones de trabajo</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b="1" lang="es" sz="1200">
                <a:solidFill>
                  <a:srgbClr val="000000"/>
                </a:solidFill>
              </a:rPr>
              <a:t>Análisis de los datos:</a:t>
            </a:r>
            <a:endParaRPr b="1"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División de</a:t>
            </a:r>
            <a:r>
              <a:rPr lang="es" sz="1200">
                <a:solidFill>
                  <a:srgbClr val="000000"/>
                </a:solidFill>
              </a:rPr>
              <a:t> los empleados por departamentos</a:t>
            </a:r>
            <a:endParaRPr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Insights valiosos para: </a:t>
            </a:r>
            <a:endParaRPr sz="1200">
              <a:solidFill>
                <a:srgbClr val="000000"/>
              </a:solidFill>
            </a:endParaRPr>
          </a:p>
          <a:p>
            <a:pPr indent="-304800" lvl="2" marL="1371600" rtl="0" algn="just">
              <a:lnSpc>
                <a:spcPct val="150000"/>
              </a:lnSpc>
              <a:spcBef>
                <a:spcPts val="0"/>
              </a:spcBef>
              <a:spcAft>
                <a:spcPts val="0"/>
              </a:spcAft>
              <a:buClr>
                <a:srgbClr val="000000"/>
              </a:buClr>
              <a:buSzPts val="1200"/>
              <a:buChar char="■"/>
            </a:pPr>
            <a:r>
              <a:rPr lang="es" sz="1200">
                <a:solidFill>
                  <a:srgbClr val="000000"/>
                </a:solidFill>
              </a:rPr>
              <a:t>retención y satisfacción de empleados</a:t>
            </a:r>
            <a:endParaRPr sz="1200">
              <a:solidFill>
                <a:srgbClr val="000000"/>
              </a:solidFill>
            </a:endParaRPr>
          </a:p>
          <a:p>
            <a:pPr indent="-304800" lvl="2" marL="1371600" rtl="0" algn="just">
              <a:lnSpc>
                <a:spcPct val="150000"/>
              </a:lnSpc>
              <a:spcBef>
                <a:spcPts val="0"/>
              </a:spcBef>
              <a:spcAft>
                <a:spcPts val="0"/>
              </a:spcAft>
              <a:buClr>
                <a:srgbClr val="000000"/>
              </a:buClr>
              <a:buSzPts val="1200"/>
              <a:buChar char="■"/>
            </a:pPr>
            <a:r>
              <a:rPr lang="es" sz="1200">
                <a:solidFill>
                  <a:srgbClr val="000000"/>
                </a:solidFill>
              </a:rPr>
              <a:t>implementar políticas de desarrollo profesional según la diversidad de perfiles</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b="1" lang="es" sz="1200">
                <a:solidFill>
                  <a:srgbClr val="000000"/>
                </a:solidFill>
              </a:rPr>
              <a:t>Metodología de trabajo:</a:t>
            </a:r>
            <a:endParaRPr b="1"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Colaboración efectiva</a:t>
            </a:r>
            <a:endParaRPr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Gestión ágil</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b="1" lang="es" sz="1200">
                <a:solidFill>
                  <a:srgbClr val="000000"/>
                </a:solidFill>
              </a:rPr>
              <a:t>Sobre el estudio:</a:t>
            </a:r>
            <a:endParaRPr b="1"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Cumplió con los objetivos planteados</a:t>
            </a:r>
            <a:endParaRPr sz="1200">
              <a:solidFill>
                <a:srgbClr val="000000"/>
              </a:solidFill>
            </a:endParaRPr>
          </a:p>
          <a:p>
            <a:pPr indent="-304800" lvl="1" marL="914400" rtl="0" algn="just">
              <a:lnSpc>
                <a:spcPct val="150000"/>
              </a:lnSpc>
              <a:spcBef>
                <a:spcPts val="0"/>
              </a:spcBef>
              <a:spcAft>
                <a:spcPts val="0"/>
              </a:spcAft>
              <a:buClr>
                <a:srgbClr val="000000"/>
              </a:buClr>
              <a:buSzPts val="1200"/>
              <a:buChar char="○"/>
            </a:pPr>
            <a:r>
              <a:rPr lang="es" sz="1200">
                <a:solidFill>
                  <a:srgbClr val="000000"/>
                </a:solidFill>
              </a:rPr>
              <a:t>Estableció un marco de referencia valioso para futuros análisis y estudios</a:t>
            </a:r>
            <a:endParaRPr b="1" sz="1200">
              <a:solidFill>
                <a:srgbClr val="000000"/>
              </a:solidFill>
            </a:endParaRPr>
          </a:p>
        </p:txBody>
      </p:sp>
      <p:pic>
        <p:nvPicPr>
          <p:cNvPr id="462" name="Google Shape;462;p40"/>
          <p:cNvPicPr preferRelativeResize="0"/>
          <p:nvPr/>
        </p:nvPicPr>
        <p:blipFill>
          <a:blip r:embed="rId3">
            <a:alphaModFix/>
          </a:blip>
          <a:stretch>
            <a:fillRect/>
          </a:stretch>
        </p:blipFill>
        <p:spPr>
          <a:xfrm>
            <a:off x="6888075" y="3336325"/>
            <a:ext cx="2255925" cy="180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6" name="Shape 466"/>
        <p:cNvGrpSpPr/>
        <p:nvPr/>
      </p:nvGrpSpPr>
      <p:grpSpPr>
        <a:xfrm>
          <a:off x="0" y="0"/>
          <a:ext cx="0" cy="0"/>
          <a:chOff x="0" y="0"/>
          <a:chExt cx="0" cy="0"/>
        </a:xfrm>
      </p:grpSpPr>
      <p:sp>
        <p:nvSpPr>
          <p:cNvPr id="467" name="Google Shape;467;p41"/>
          <p:cNvSpPr txBox="1"/>
          <p:nvPr>
            <p:ph idx="4294967295" type="title"/>
          </p:nvPr>
        </p:nvSpPr>
        <p:spPr>
          <a:xfrm>
            <a:off x="1388550" y="1808175"/>
            <a:ext cx="6366900" cy="74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600">
                <a:solidFill>
                  <a:srgbClr val="000000"/>
                </a:solidFill>
              </a:rPr>
              <a:t>¡Muchas gracias!</a:t>
            </a:r>
            <a:endParaRPr sz="3600">
              <a:solidFill>
                <a:srgbClr val="000000"/>
              </a:solidFill>
            </a:endParaRPr>
          </a:p>
        </p:txBody>
      </p:sp>
      <p:pic>
        <p:nvPicPr>
          <p:cNvPr id="468" name="Google Shape;468;p41"/>
          <p:cNvPicPr preferRelativeResize="0"/>
          <p:nvPr/>
        </p:nvPicPr>
        <p:blipFill>
          <a:blip r:embed="rId3">
            <a:alphaModFix/>
          </a:blip>
          <a:stretch>
            <a:fillRect/>
          </a:stretch>
        </p:blipFill>
        <p:spPr>
          <a:xfrm>
            <a:off x="6842950" y="2870625"/>
            <a:ext cx="1946026" cy="1946026"/>
          </a:xfrm>
          <a:prstGeom prst="rect">
            <a:avLst/>
          </a:prstGeom>
          <a:noFill/>
          <a:ln>
            <a:noFill/>
          </a:ln>
        </p:spPr>
      </p:pic>
      <p:sp>
        <p:nvSpPr>
          <p:cNvPr id="469" name="Google Shape;469;p41"/>
          <p:cNvSpPr txBox="1"/>
          <p:nvPr>
            <p:ph idx="4294967295" type="title"/>
          </p:nvPr>
        </p:nvSpPr>
        <p:spPr>
          <a:xfrm>
            <a:off x="1388550" y="2589225"/>
            <a:ext cx="6366900" cy="74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rgbClr val="000000"/>
                </a:solidFill>
              </a:rPr>
              <a:t>Equipo DataMinds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88550" y="13833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600"/>
              <a:t>Introducción</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Origen de los datos</a:t>
            </a:r>
            <a:endParaRPr>
              <a:solidFill>
                <a:srgbClr val="000000"/>
              </a:solidFill>
            </a:endParaRPr>
          </a:p>
        </p:txBody>
      </p:sp>
      <p:sp>
        <p:nvSpPr>
          <p:cNvPr id="297" name="Google Shape;297;p16"/>
          <p:cNvSpPr txBox="1"/>
          <p:nvPr>
            <p:ph idx="1" type="body"/>
          </p:nvPr>
        </p:nvSpPr>
        <p:spPr>
          <a:xfrm>
            <a:off x="1303800" y="1457325"/>
            <a:ext cx="7030500" cy="170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1200">
                <a:solidFill>
                  <a:srgbClr val="000000"/>
                </a:solidFill>
              </a:rPr>
              <a:t>Debido a la dificultad para encontrar un dataset que cumpliera con los requisitos, decidimos crear uno a partir de los resultados de una encuesta realizada por el área de Recursos Humanos de una empresa y reportada en el libro “Estadística para Administración”.</a:t>
            </a:r>
            <a:endParaRPr sz="1200">
              <a:solidFill>
                <a:srgbClr val="000000"/>
              </a:solidFill>
            </a:endParaRPr>
          </a:p>
          <a:p>
            <a:pPr indent="0" lvl="0" marL="0" rtl="0" algn="l">
              <a:lnSpc>
                <a:spcPct val="115000"/>
              </a:lnSpc>
              <a:spcBef>
                <a:spcPts val="1200"/>
              </a:spcBef>
              <a:spcAft>
                <a:spcPts val="1200"/>
              </a:spcAft>
              <a:buNone/>
            </a:pPr>
            <a:r>
              <a:rPr lang="es" sz="1200">
                <a:solidFill>
                  <a:srgbClr val="000000"/>
                </a:solidFill>
              </a:rPr>
              <a:t>Dado que el dataset ya estaba depurado, tuvimos que incorporar</a:t>
            </a:r>
            <a:r>
              <a:rPr lang="es" sz="1200">
                <a:solidFill>
                  <a:srgbClr val="000000"/>
                </a:solidFill>
              </a:rPr>
              <a:t> algunos datos erróneos para poder realizar el análisis requerido en el proyecto. De esta manera, surgió nuestro caso de estudio: </a:t>
            </a:r>
            <a:r>
              <a:rPr b="1" lang="es" sz="1200">
                <a:solidFill>
                  <a:srgbClr val="000000"/>
                </a:solidFill>
              </a:rPr>
              <a:t>“Análisis de datos de Recursos Humanos de la empresa BioTech Innovations S.A.”</a:t>
            </a:r>
            <a:endParaRPr b="1" sz="1200">
              <a:solidFill>
                <a:srgbClr val="000000"/>
              </a:solidFill>
            </a:endParaRPr>
          </a:p>
        </p:txBody>
      </p:sp>
      <p:pic>
        <p:nvPicPr>
          <p:cNvPr id="298" name="Google Shape;298;p16"/>
          <p:cNvPicPr preferRelativeResize="0"/>
          <p:nvPr/>
        </p:nvPicPr>
        <p:blipFill rotWithShape="1">
          <a:blip r:embed="rId3">
            <a:alphaModFix/>
          </a:blip>
          <a:srcRect b="-8509" l="0" r="0" t="8510"/>
          <a:stretch/>
        </p:blipFill>
        <p:spPr>
          <a:xfrm>
            <a:off x="0" y="3162525"/>
            <a:ext cx="9144001" cy="30050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La empresa</a:t>
            </a:r>
            <a:endParaRPr>
              <a:solidFill>
                <a:srgbClr val="000000"/>
              </a:solidFill>
            </a:endParaRPr>
          </a:p>
        </p:txBody>
      </p:sp>
      <p:sp>
        <p:nvSpPr>
          <p:cNvPr id="304" name="Google Shape;304;p17"/>
          <p:cNvSpPr txBox="1"/>
          <p:nvPr>
            <p:ph idx="1" type="body"/>
          </p:nvPr>
        </p:nvSpPr>
        <p:spPr>
          <a:xfrm>
            <a:off x="1303800"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solidFill>
                  <a:srgbClr val="000000"/>
                </a:solidFill>
              </a:rPr>
              <a:t>BioTech Innovations S.A. es una empresa líder en el </a:t>
            </a:r>
            <a:r>
              <a:rPr b="1" lang="es" sz="1200">
                <a:solidFill>
                  <a:srgbClr val="000000"/>
                </a:solidFill>
              </a:rPr>
              <a:t>campo de la biotecnología y las ciencias de la vida</a:t>
            </a:r>
            <a:r>
              <a:rPr lang="es" sz="1200">
                <a:solidFill>
                  <a:srgbClr val="000000"/>
                </a:solidFill>
              </a:rPr>
              <a:t> fundada hace 15 años. La empresa se esfuerza por mantener un ambiente de trabajo dinámico y satisfactorio, apoyando a sus empleados en su desarrollo profesional y personal, por lo que realiza </a:t>
            </a:r>
            <a:r>
              <a:rPr b="1" lang="es" sz="1200">
                <a:solidFill>
                  <a:srgbClr val="000000"/>
                </a:solidFill>
              </a:rPr>
              <a:t>una encuesta para estudiar los perfiles representativos de los empleados</a:t>
            </a:r>
            <a:r>
              <a:rPr lang="es" sz="1200">
                <a:solidFill>
                  <a:srgbClr val="000000"/>
                </a:solidFill>
              </a:rPr>
              <a:t>, destacando su diversidad en términos de:</a:t>
            </a:r>
            <a:endParaRPr sz="1200">
              <a:solidFill>
                <a:srgbClr val="000000"/>
              </a:solidFill>
            </a:endParaRPr>
          </a:p>
          <a:p>
            <a:pPr indent="-304800" lvl="0" marL="914400" rtl="0" algn="l">
              <a:spcBef>
                <a:spcPts val="1200"/>
              </a:spcBef>
              <a:spcAft>
                <a:spcPts val="0"/>
              </a:spcAft>
              <a:buClr>
                <a:srgbClr val="000000"/>
              </a:buClr>
              <a:buSzPts val="1200"/>
              <a:buChar char="●"/>
            </a:pPr>
            <a:r>
              <a:rPr lang="es" sz="1200">
                <a:solidFill>
                  <a:srgbClr val="000000"/>
                </a:solidFill>
              </a:rPr>
              <a:t>edad</a:t>
            </a:r>
            <a:endParaRPr sz="1200">
              <a:solidFill>
                <a:srgbClr val="000000"/>
              </a:solidFill>
            </a:endParaRPr>
          </a:p>
          <a:p>
            <a:pPr indent="-304800" lvl="0" marL="914400" rtl="0" algn="l">
              <a:spcBef>
                <a:spcPts val="0"/>
              </a:spcBef>
              <a:spcAft>
                <a:spcPts val="0"/>
              </a:spcAft>
              <a:buClr>
                <a:srgbClr val="000000"/>
              </a:buClr>
              <a:buSzPts val="1200"/>
              <a:buChar char="●"/>
            </a:pPr>
            <a:r>
              <a:rPr lang="es" sz="1200">
                <a:solidFill>
                  <a:srgbClr val="000000"/>
                </a:solidFill>
              </a:rPr>
              <a:t>roles laborales</a:t>
            </a:r>
            <a:endParaRPr sz="1200">
              <a:solidFill>
                <a:srgbClr val="000000"/>
              </a:solidFill>
            </a:endParaRPr>
          </a:p>
          <a:p>
            <a:pPr indent="-304800" lvl="0" marL="914400" rtl="0" algn="l">
              <a:spcBef>
                <a:spcPts val="0"/>
              </a:spcBef>
              <a:spcAft>
                <a:spcPts val="0"/>
              </a:spcAft>
              <a:buClr>
                <a:srgbClr val="000000"/>
              </a:buClr>
              <a:buSzPts val="1200"/>
              <a:buChar char="●"/>
            </a:pPr>
            <a:r>
              <a:rPr lang="es" sz="1200">
                <a:solidFill>
                  <a:srgbClr val="000000"/>
                </a:solidFill>
              </a:rPr>
              <a:t>niveles de satisfacción</a:t>
            </a:r>
            <a:endParaRPr sz="1200">
              <a:solidFill>
                <a:srgbClr val="000000"/>
              </a:solidFill>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Metodología de trabajo: Scrum</a:t>
            </a:r>
            <a:endParaRPr>
              <a:solidFill>
                <a:srgbClr val="000000"/>
              </a:solidFill>
            </a:endParaRPr>
          </a:p>
        </p:txBody>
      </p:sp>
      <p:sp>
        <p:nvSpPr>
          <p:cNvPr id="310" name="Google Shape;310;p18"/>
          <p:cNvSpPr txBox="1"/>
          <p:nvPr>
            <p:ph idx="1" type="body"/>
          </p:nvPr>
        </p:nvSpPr>
        <p:spPr>
          <a:xfrm>
            <a:off x="1303800" y="1597875"/>
            <a:ext cx="7030500" cy="25416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Clr>
                <a:srgbClr val="000000"/>
              </a:buClr>
              <a:buSzPts val="1200"/>
              <a:buAutoNum type="arabicPeriod"/>
            </a:pPr>
            <a:r>
              <a:rPr b="1" lang="es" sz="1200">
                <a:solidFill>
                  <a:srgbClr val="000000"/>
                </a:solidFill>
              </a:rPr>
              <a:t>Backlog:</a:t>
            </a:r>
            <a:r>
              <a:rPr lang="es" sz="1200">
                <a:solidFill>
                  <a:srgbClr val="000000"/>
                </a:solidFill>
              </a:rPr>
              <a:t> planificación inicial del proyecto.</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WhatsApp: "DataMinds ISPC - Grupo Proyecto"</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Asignación de roles: Scrum </a:t>
            </a:r>
            <a:r>
              <a:rPr lang="es" sz="1200">
                <a:solidFill>
                  <a:srgbClr val="000000"/>
                </a:solidFill>
              </a:rPr>
              <a:t>Master</a:t>
            </a:r>
            <a:endParaRPr sz="1200">
              <a:solidFill>
                <a:srgbClr val="000000"/>
              </a:solidFill>
            </a:endParaRPr>
          </a:p>
          <a:p>
            <a:pPr indent="-304800" lvl="0" marL="457200" rtl="0" algn="l">
              <a:spcBef>
                <a:spcPts val="0"/>
              </a:spcBef>
              <a:spcAft>
                <a:spcPts val="0"/>
              </a:spcAft>
              <a:buClr>
                <a:srgbClr val="000000"/>
              </a:buClr>
              <a:buSzPts val="1200"/>
              <a:buAutoNum type="arabicPeriod"/>
            </a:pPr>
            <a:r>
              <a:rPr b="1" lang="es" sz="1200">
                <a:solidFill>
                  <a:srgbClr val="000000"/>
                </a:solidFill>
              </a:rPr>
              <a:t>Sprint Planning:</a:t>
            </a:r>
            <a:r>
              <a:rPr lang="es" sz="1200">
                <a:solidFill>
                  <a:srgbClr val="000000"/>
                </a:solidFill>
              </a:rPr>
              <a:t> reunión de planificación del Sprint</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Organización y división de tareas</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Videollamadas: 2 de mayo, 18 de mayo, 3 de junio</a:t>
            </a:r>
            <a:endParaRPr sz="1200">
              <a:solidFill>
                <a:srgbClr val="000000"/>
              </a:solidFill>
            </a:endParaRPr>
          </a:p>
          <a:p>
            <a:pPr indent="-304800" lvl="0" marL="457200" rtl="0" algn="l">
              <a:spcBef>
                <a:spcPts val="0"/>
              </a:spcBef>
              <a:spcAft>
                <a:spcPts val="0"/>
              </a:spcAft>
              <a:buClr>
                <a:srgbClr val="000000"/>
              </a:buClr>
              <a:buSzPts val="1200"/>
              <a:buAutoNum type="arabicPeriod"/>
            </a:pPr>
            <a:r>
              <a:rPr b="1" lang="es" sz="1200">
                <a:solidFill>
                  <a:srgbClr val="000000"/>
                </a:solidFill>
              </a:rPr>
              <a:t>Sprints:</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Sprint 1: conformación del equipo y creación del repositorio en GitHub</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Sprint 2: obtención y análisis preliminar del dataset</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Sprint 3: limpieza de datos con Pandas y creación de gráficos con MatPlotLib</a:t>
            </a:r>
            <a:endParaRPr sz="1200">
              <a:solidFill>
                <a:srgbClr val="000000"/>
              </a:solidFill>
            </a:endParaRPr>
          </a:p>
          <a:p>
            <a:pPr indent="-304800" lvl="0" marL="457200" rtl="0" algn="l">
              <a:spcBef>
                <a:spcPts val="0"/>
              </a:spcBef>
              <a:spcAft>
                <a:spcPts val="0"/>
              </a:spcAft>
              <a:buClr>
                <a:srgbClr val="000000"/>
              </a:buClr>
              <a:buSzPts val="1200"/>
              <a:buFont typeface="Arial"/>
              <a:buAutoNum type="arabicPeriod"/>
            </a:pPr>
            <a:r>
              <a:rPr b="1" lang="es" sz="1200">
                <a:solidFill>
                  <a:srgbClr val="000000"/>
                </a:solidFill>
              </a:rPr>
              <a:t>Daily Scrum: </a:t>
            </a:r>
            <a:r>
              <a:rPr lang="es" sz="1200">
                <a:solidFill>
                  <a:srgbClr val="000000"/>
                </a:solidFill>
              </a:rPr>
              <a:t>comunicación de avances diarios</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s" sz="1200">
                <a:solidFill>
                  <a:srgbClr val="000000"/>
                </a:solidFill>
              </a:rPr>
              <a:t>Implementación: grupo de WhatsApp</a:t>
            </a:r>
            <a:endParaRPr b="1" sz="1200">
              <a:solidFill>
                <a:srgbClr val="000000"/>
              </a:solidFill>
            </a:endParaRPr>
          </a:p>
        </p:txBody>
      </p:sp>
      <p:pic>
        <p:nvPicPr>
          <p:cNvPr id="311" name="Google Shape;311;p18"/>
          <p:cNvPicPr preferRelativeResize="0"/>
          <p:nvPr/>
        </p:nvPicPr>
        <p:blipFill>
          <a:blip r:embed="rId3">
            <a:alphaModFix/>
          </a:blip>
          <a:stretch>
            <a:fillRect/>
          </a:stretch>
        </p:blipFill>
        <p:spPr>
          <a:xfrm>
            <a:off x="6389063" y="3269038"/>
            <a:ext cx="2619375" cy="1743075"/>
          </a:xfrm>
          <a:prstGeom prst="rect">
            <a:avLst/>
          </a:prstGeom>
          <a:noFill/>
          <a:ln>
            <a:noFill/>
          </a:ln>
        </p:spPr>
      </p:pic>
      <p:pic>
        <p:nvPicPr>
          <p:cNvPr id="312" name="Google Shape;312;p18"/>
          <p:cNvPicPr preferRelativeResize="0"/>
          <p:nvPr/>
        </p:nvPicPr>
        <p:blipFill>
          <a:blip r:embed="rId4">
            <a:alphaModFix/>
          </a:blip>
          <a:stretch>
            <a:fillRect/>
          </a:stretch>
        </p:blipFill>
        <p:spPr>
          <a:xfrm>
            <a:off x="6536713" y="1597875"/>
            <a:ext cx="2324100" cy="174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88550" y="13833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600"/>
              <a:t>Objetivos</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Objetivos generales</a:t>
            </a:r>
            <a:endParaRPr>
              <a:solidFill>
                <a:srgbClr val="000000"/>
              </a:solidFill>
            </a:endParaRPr>
          </a:p>
        </p:txBody>
      </p:sp>
      <p:sp>
        <p:nvSpPr>
          <p:cNvPr id="323" name="Google Shape;323;p20"/>
          <p:cNvSpPr txBox="1"/>
          <p:nvPr>
            <p:ph idx="1" type="body"/>
          </p:nvPr>
        </p:nvSpPr>
        <p:spPr>
          <a:xfrm>
            <a:off x="1303800" y="1597875"/>
            <a:ext cx="7030500" cy="1172400"/>
          </a:xfrm>
          <a:prstGeom prst="rect">
            <a:avLst/>
          </a:prstGeom>
        </p:spPr>
        <p:txBody>
          <a:bodyPr anchorCtr="0" anchor="t" bIns="91425" lIns="91425" spcFirstLastPara="1" rIns="91425" wrap="square" tIns="91425">
            <a:normAutofit lnSpcReduction="10000"/>
          </a:bodyPr>
          <a:lstStyle/>
          <a:p>
            <a:pPr indent="-304800" lvl="0" marL="457200" rtl="0" algn="just">
              <a:lnSpc>
                <a:spcPct val="150000"/>
              </a:lnSpc>
              <a:spcBef>
                <a:spcPts val="300"/>
              </a:spcBef>
              <a:spcAft>
                <a:spcPts val="0"/>
              </a:spcAft>
              <a:buClr>
                <a:srgbClr val="000000"/>
              </a:buClr>
              <a:buSzPts val="1200"/>
              <a:buChar char="●"/>
            </a:pPr>
            <a:r>
              <a:rPr lang="es" sz="1200">
                <a:solidFill>
                  <a:srgbClr val="000000"/>
                </a:solidFill>
              </a:rPr>
              <a:t>Realizar un análisis completo de un conjunto de datos sin depurar.</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s" sz="1200">
                <a:solidFill>
                  <a:srgbClr val="000000"/>
                </a:solidFill>
              </a:rPr>
              <a:t>Utilizar herramientas gráficas, medidas de posición y dispersión para obtener conclusiones sobre los datos empleando diferentes librerías de Python (NumPy, Pandas y MatplotLib,).</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s" sz="1200">
                <a:solidFill>
                  <a:srgbClr val="000000"/>
                </a:solidFill>
              </a:rPr>
              <a:t>Aplicar los conocimientos adquiridos en el módulo Analista de Datos.</a:t>
            </a:r>
            <a:endParaRPr/>
          </a:p>
        </p:txBody>
      </p:sp>
      <p:pic>
        <p:nvPicPr>
          <p:cNvPr id="324" name="Google Shape;324;p20"/>
          <p:cNvPicPr preferRelativeResize="0"/>
          <p:nvPr/>
        </p:nvPicPr>
        <p:blipFill>
          <a:blip r:embed="rId3">
            <a:alphaModFix/>
          </a:blip>
          <a:stretch>
            <a:fillRect/>
          </a:stretch>
        </p:blipFill>
        <p:spPr>
          <a:xfrm>
            <a:off x="0" y="3257775"/>
            <a:ext cx="9144000" cy="377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Objetivos específicos</a:t>
            </a:r>
            <a:endParaRPr>
              <a:solidFill>
                <a:srgbClr val="000000"/>
              </a:solidFill>
            </a:endParaRPr>
          </a:p>
        </p:txBody>
      </p:sp>
      <p:sp>
        <p:nvSpPr>
          <p:cNvPr id="330" name="Google Shape;330;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04800" lvl="0" marL="457200" rtl="0" algn="just">
              <a:lnSpc>
                <a:spcPct val="150000"/>
              </a:lnSpc>
              <a:spcBef>
                <a:spcPts val="300"/>
              </a:spcBef>
              <a:spcAft>
                <a:spcPts val="0"/>
              </a:spcAft>
              <a:buClr>
                <a:srgbClr val="000000"/>
              </a:buClr>
              <a:buSzPts val="1200"/>
              <a:buChar char="●"/>
            </a:pPr>
            <a:r>
              <a:rPr lang="es" sz="1200">
                <a:solidFill>
                  <a:srgbClr val="000000"/>
                </a:solidFill>
              </a:rPr>
              <a:t>Seleccionar y limpiar adecuadamente el conjunto de datos a analizar.</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s" sz="1200">
                <a:solidFill>
                  <a:srgbClr val="000000"/>
                </a:solidFill>
              </a:rPr>
              <a:t>Aplicar técnicas estadísticas y exploratorias para comprender las características y relaciones entre las variables presentes en los datos.</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s" sz="1200">
                <a:solidFill>
                  <a:srgbClr val="000000"/>
                </a:solidFill>
              </a:rPr>
              <a:t>Utilizar gráficos para visualizar patrones o tendencias en los datos.</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s" sz="1200">
                <a:solidFill>
                  <a:srgbClr val="000000"/>
                </a:solidFill>
              </a:rPr>
              <a:t>Calcular medidas descriptivas como media, mediana, desviación estándar, etc. para describir la distribución y variabilidad en los datos.</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s" sz="1200">
                <a:solidFill>
                  <a:srgbClr val="000000"/>
                </a:solidFill>
              </a:rPr>
              <a:t>Extraer conclusiones relevantes basadas en el análisis realizado.</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